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261" r:id="rId4"/>
    <p:sldId id="263" r:id="rId5"/>
    <p:sldId id="264" r:id="rId6"/>
    <p:sldId id="265" r:id="rId7"/>
    <p:sldId id="260" r:id="rId8"/>
    <p:sldId id="262" r:id="rId9"/>
    <p:sldId id="259" r:id="rId10"/>
    <p:sldId id="273" r:id="rId11"/>
    <p:sldId id="266" r:id="rId12"/>
    <p:sldId id="270" r:id="rId13"/>
    <p:sldId id="267" r:id="rId14"/>
    <p:sldId id="268" r:id="rId15"/>
    <p:sldId id="269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C5F02-3177-4452-9CC1-F59F52CE18D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A3C523-5B1B-4287-87CE-653DFBEFF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of the Instrument Cluster system and its key features</a:t>
          </a:r>
        </a:p>
      </dgm:t>
    </dgm:pt>
    <dgm:pt modelId="{3C9E1A45-887F-4EC7-9651-E3B8A5CDE770}" type="parTrans" cxnId="{976CC4DF-3DFF-4695-8900-4AC5C0C7CE53}">
      <dgm:prSet/>
      <dgm:spPr/>
      <dgm:t>
        <a:bodyPr/>
        <a:lstStyle/>
        <a:p>
          <a:endParaRPr lang="en-US"/>
        </a:p>
      </dgm:t>
    </dgm:pt>
    <dgm:pt modelId="{ABD187A1-0CB3-423A-8D91-AF09DB6BF70C}" type="sibTrans" cxnId="{976CC4DF-3DFF-4695-8900-4AC5C0C7CE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259FC1-0D78-4929-BC3E-595B4EF912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Detailed hardware requirements and system architecture</a:t>
          </a:r>
        </a:p>
      </dgm:t>
    </dgm:pt>
    <dgm:pt modelId="{96F0984B-39CC-42D6-A0C2-D509D1DD24D9}" type="parTrans" cxnId="{0E48E219-4636-4E10-A928-6737BC94B345}">
      <dgm:prSet/>
      <dgm:spPr/>
      <dgm:t>
        <a:bodyPr/>
        <a:lstStyle/>
        <a:p>
          <a:endParaRPr lang="en-US"/>
        </a:p>
      </dgm:t>
    </dgm:pt>
    <dgm:pt modelId="{87AF5814-2BFB-4E74-B1AC-808E5C1DE30D}" type="sibTrans" cxnId="{0E48E219-4636-4E10-A928-6737BC94B3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6AACB0-A9BB-4277-BF6D-681FC1E47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node operations and data communication flow</a:t>
          </a:r>
        </a:p>
      </dgm:t>
    </dgm:pt>
    <dgm:pt modelId="{F372958F-8FB6-4C56-949E-CCABE81A612C}" type="parTrans" cxnId="{4494B89D-42F5-4C3F-B982-066424887EB2}">
      <dgm:prSet/>
      <dgm:spPr/>
      <dgm:t>
        <a:bodyPr/>
        <a:lstStyle/>
        <a:p>
          <a:endParaRPr lang="en-US"/>
        </a:p>
      </dgm:t>
    </dgm:pt>
    <dgm:pt modelId="{6546A441-9543-4A6D-8575-912403D07BF0}" type="sibTrans" cxnId="{4494B89D-42F5-4C3F-B982-066424887E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3681F1-D99D-40FF-AF9D-7A033A967E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control and cross compilation techniques</a:t>
          </a:r>
        </a:p>
      </dgm:t>
    </dgm:pt>
    <dgm:pt modelId="{8A1E7F3A-3217-4457-A604-846FAD7E2094}" type="parTrans" cxnId="{08129633-BAB9-4A09-9F6A-EE7477F07389}">
      <dgm:prSet/>
      <dgm:spPr/>
      <dgm:t>
        <a:bodyPr/>
        <a:lstStyle/>
        <a:p>
          <a:endParaRPr lang="en-US"/>
        </a:p>
      </dgm:t>
    </dgm:pt>
    <dgm:pt modelId="{1F5832F2-031C-4A02-B571-E58F048F2A36}" type="sibTrans" cxnId="{08129633-BAB9-4A09-9F6A-EE7477F073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0BD4686-7EEA-44F7-83A9-CF434C512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Qt5/QML GUI implementation and performance optimizations</a:t>
          </a:r>
        </a:p>
      </dgm:t>
    </dgm:pt>
    <dgm:pt modelId="{90940AA4-0334-4135-8BE9-34D7B401E0F1}" type="parTrans" cxnId="{064ECEED-F91E-4B7D-A5AB-06A7EF413B8C}">
      <dgm:prSet/>
      <dgm:spPr/>
      <dgm:t>
        <a:bodyPr/>
        <a:lstStyle/>
        <a:p>
          <a:endParaRPr lang="en-US"/>
        </a:p>
      </dgm:t>
    </dgm:pt>
    <dgm:pt modelId="{13E1C5C3-7F74-4C32-A296-DF9009B51567}" type="sibTrans" cxnId="{064ECEED-F91E-4B7D-A5AB-06A7EF413B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185A3F-64B6-43FD-8E34-DF39AC3FE9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 of data communication and system integration</a:t>
          </a:r>
        </a:p>
      </dgm:t>
    </dgm:pt>
    <dgm:pt modelId="{AB30A029-732A-4103-998F-1B386D444DCB}" type="parTrans" cxnId="{E9A16963-C526-4635-BB44-99D3F6F57B47}">
      <dgm:prSet/>
      <dgm:spPr/>
      <dgm:t>
        <a:bodyPr/>
        <a:lstStyle/>
        <a:p>
          <a:endParaRPr lang="en-US"/>
        </a:p>
      </dgm:t>
    </dgm:pt>
    <dgm:pt modelId="{A9E6E49C-3D19-40D8-8B47-A70BA8F4D5B2}" type="sibTrans" cxnId="{E9A16963-C526-4635-BB44-99D3F6F57B47}">
      <dgm:prSet/>
      <dgm:spPr/>
      <dgm:t>
        <a:bodyPr/>
        <a:lstStyle/>
        <a:p>
          <a:endParaRPr lang="en-US"/>
        </a:p>
      </dgm:t>
    </dgm:pt>
    <dgm:pt modelId="{F138278F-44BF-4D02-8B62-4E059971A37B}" type="pres">
      <dgm:prSet presAssocID="{485C5F02-3177-4452-9CC1-F59F52CE18D2}" presName="root" presStyleCnt="0">
        <dgm:presLayoutVars>
          <dgm:dir/>
          <dgm:resizeHandles val="exact"/>
        </dgm:presLayoutVars>
      </dgm:prSet>
      <dgm:spPr/>
    </dgm:pt>
    <dgm:pt modelId="{26325663-21A7-4D15-B602-85BC2BD5B099}" type="pres">
      <dgm:prSet presAssocID="{485C5F02-3177-4452-9CC1-F59F52CE18D2}" presName="container" presStyleCnt="0">
        <dgm:presLayoutVars>
          <dgm:dir/>
          <dgm:resizeHandles val="exact"/>
        </dgm:presLayoutVars>
      </dgm:prSet>
      <dgm:spPr/>
    </dgm:pt>
    <dgm:pt modelId="{3200F209-6130-4C3D-A398-EA100E55510A}" type="pres">
      <dgm:prSet presAssocID="{16A3C523-5B1B-4287-87CE-653DFBEFF20B}" presName="compNode" presStyleCnt="0"/>
      <dgm:spPr/>
    </dgm:pt>
    <dgm:pt modelId="{B9196222-F9DA-4AC6-918B-5A0DCAC9990F}" type="pres">
      <dgm:prSet presAssocID="{16A3C523-5B1B-4287-87CE-653DFBEFF20B}" presName="iconBgRect" presStyleLbl="bgShp" presStyleIdx="0" presStyleCnt="6"/>
      <dgm:spPr/>
    </dgm:pt>
    <dgm:pt modelId="{09C450F4-0700-4911-A368-C2B08F5A9223}" type="pres">
      <dgm:prSet presAssocID="{16A3C523-5B1B-4287-87CE-653DFBEFF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6FFAE3-6741-4466-9E8B-51E3A2EB8DF3}" type="pres">
      <dgm:prSet presAssocID="{16A3C523-5B1B-4287-87CE-653DFBEFF20B}" presName="spaceRect" presStyleCnt="0"/>
      <dgm:spPr/>
    </dgm:pt>
    <dgm:pt modelId="{4427EC69-1B48-4F62-B87C-5B15F231D81E}" type="pres">
      <dgm:prSet presAssocID="{16A3C523-5B1B-4287-87CE-653DFBEFF20B}" presName="textRect" presStyleLbl="revTx" presStyleIdx="0" presStyleCnt="6">
        <dgm:presLayoutVars>
          <dgm:chMax val="1"/>
          <dgm:chPref val="1"/>
        </dgm:presLayoutVars>
      </dgm:prSet>
      <dgm:spPr/>
    </dgm:pt>
    <dgm:pt modelId="{3C11B811-1230-45BD-8824-D17D4D9932A3}" type="pres">
      <dgm:prSet presAssocID="{ABD187A1-0CB3-423A-8D91-AF09DB6BF70C}" presName="sibTrans" presStyleLbl="sibTrans2D1" presStyleIdx="0" presStyleCnt="0"/>
      <dgm:spPr/>
    </dgm:pt>
    <dgm:pt modelId="{E5B79A79-CDEC-406A-8274-5E20697CC90D}" type="pres">
      <dgm:prSet presAssocID="{F3259FC1-0D78-4929-BC3E-595B4EF91269}" presName="compNode" presStyleCnt="0"/>
      <dgm:spPr/>
    </dgm:pt>
    <dgm:pt modelId="{9C582BCF-8CE6-4F0E-BAA6-009F0F3F6014}" type="pres">
      <dgm:prSet presAssocID="{F3259FC1-0D78-4929-BC3E-595B4EF91269}" presName="iconBgRect" presStyleLbl="bgShp" presStyleIdx="1" presStyleCnt="6"/>
      <dgm:spPr/>
    </dgm:pt>
    <dgm:pt modelId="{A10A34C1-54BF-4B57-BB6B-F8A56750AF06}" type="pres">
      <dgm:prSet presAssocID="{F3259FC1-0D78-4929-BC3E-595B4EF9126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DA5FC33-CD38-477B-B05A-956D0518CD60}" type="pres">
      <dgm:prSet presAssocID="{F3259FC1-0D78-4929-BC3E-595B4EF91269}" presName="spaceRect" presStyleCnt="0"/>
      <dgm:spPr/>
    </dgm:pt>
    <dgm:pt modelId="{D3A6137F-6385-4F06-90A9-03C96D52FFB6}" type="pres">
      <dgm:prSet presAssocID="{F3259FC1-0D78-4929-BC3E-595B4EF91269}" presName="textRect" presStyleLbl="revTx" presStyleIdx="1" presStyleCnt="6">
        <dgm:presLayoutVars>
          <dgm:chMax val="1"/>
          <dgm:chPref val="1"/>
        </dgm:presLayoutVars>
      </dgm:prSet>
      <dgm:spPr/>
    </dgm:pt>
    <dgm:pt modelId="{C22A76BC-41E9-4408-A761-AE8A7E197DFB}" type="pres">
      <dgm:prSet presAssocID="{87AF5814-2BFB-4E74-B1AC-808E5C1DE30D}" presName="sibTrans" presStyleLbl="sibTrans2D1" presStyleIdx="0" presStyleCnt="0"/>
      <dgm:spPr/>
    </dgm:pt>
    <dgm:pt modelId="{92083B8B-E50A-46C7-8285-C146FE340EC2}" type="pres">
      <dgm:prSet presAssocID="{476AACB0-A9BB-4277-BF6D-681FC1E47142}" presName="compNode" presStyleCnt="0"/>
      <dgm:spPr/>
    </dgm:pt>
    <dgm:pt modelId="{519FE4AC-9613-41B6-AE44-732CB2CD4035}" type="pres">
      <dgm:prSet presAssocID="{476AACB0-A9BB-4277-BF6D-681FC1E47142}" presName="iconBgRect" presStyleLbl="bgShp" presStyleIdx="2" presStyleCnt="6"/>
      <dgm:spPr/>
    </dgm:pt>
    <dgm:pt modelId="{EC543069-E3FE-4D30-80C9-C93659778ECB}" type="pres">
      <dgm:prSet presAssocID="{476AACB0-A9BB-4277-BF6D-681FC1E471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4BC02D-FC83-4DD0-913A-EF19FC949F42}" type="pres">
      <dgm:prSet presAssocID="{476AACB0-A9BB-4277-BF6D-681FC1E47142}" presName="spaceRect" presStyleCnt="0"/>
      <dgm:spPr/>
    </dgm:pt>
    <dgm:pt modelId="{4F512F0D-B714-44B7-83D7-EE871FC9FFDF}" type="pres">
      <dgm:prSet presAssocID="{476AACB0-A9BB-4277-BF6D-681FC1E47142}" presName="textRect" presStyleLbl="revTx" presStyleIdx="2" presStyleCnt="6">
        <dgm:presLayoutVars>
          <dgm:chMax val="1"/>
          <dgm:chPref val="1"/>
        </dgm:presLayoutVars>
      </dgm:prSet>
      <dgm:spPr/>
    </dgm:pt>
    <dgm:pt modelId="{B709D980-248E-411D-8E67-D1FAE3366120}" type="pres">
      <dgm:prSet presAssocID="{6546A441-9543-4A6D-8575-912403D07BF0}" presName="sibTrans" presStyleLbl="sibTrans2D1" presStyleIdx="0" presStyleCnt="0"/>
      <dgm:spPr/>
    </dgm:pt>
    <dgm:pt modelId="{E64040BF-EA70-4754-85BD-256BD0457512}" type="pres">
      <dgm:prSet presAssocID="{CE3681F1-D99D-40FF-AF9D-7A033A967EA2}" presName="compNode" presStyleCnt="0"/>
      <dgm:spPr/>
    </dgm:pt>
    <dgm:pt modelId="{F694280C-0FE9-497B-9DA4-A30C1D3AAC5D}" type="pres">
      <dgm:prSet presAssocID="{CE3681F1-D99D-40FF-AF9D-7A033A967EA2}" presName="iconBgRect" presStyleLbl="bgShp" presStyleIdx="3" presStyleCnt="6"/>
      <dgm:spPr/>
    </dgm:pt>
    <dgm:pt modelId="{D3111416-0C55-4EEC-B0C6-B47098641AB9}" type="pres">
      <dgm:prSet presAssocID="{CE3681F1-D99D-40FF-AF9D-7A033A967EA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DFF71F99-89BF-4C11-9E61-001699216C9B}" type="pres">
      <dgm:prSet presAssocID="{CE3681F1-D99D-40FF-AF9D-7A033A967EA2}" presName="spaceRect" presStyleCnt="0"/>
      <dgm:spPr/>
    </dgm:pt>
    <dgm:pt modelId="{F07DE84D-376B-4FEB-B25C-F5C7FB8D3858}" type="pres">
      <dgm:prSet presAssocID="{CE3681F1-D99D-40FF-AF9D-7A033A967EA2}" presName="textRect" presStyleLbl="revTx" presStyleIdx="3" presStyleCnt="6">
        <dgm:presLayoutVars>
          <dgm:chMax val="1"/>
          <dgm:chPref val="1"/>
        </dgm:presLayoutVars>
      </dgm:prSet>
      <dgm:spPr/>
    </dgm:pt>
    <dgm:pt modelId="{576B602F-0DFE-48AD-87E0-41B90E2189C5}" type="pres">
      <dgm:prSet presAssocID="{1F5832F2-031C-4A02-B571-E58F048F2A36}" presName="sibTrans" presStyleLbl="sibTrans2D1" presStyleIdx="0" presStyleCnt="0"/>
      <dgm:spPr/>
    </dgm:pt>
    <dgm:pt modelId="{1A2F298E-38B9-4105-852F-B0A3E2F91016}" type="pres">
      <dgm:prSet presAssocID="{80BD4686-7EEA-44F7-83A9-CF434C512E94}" presName="compNode" presStyleCnt="0"/>
      <dgm:spPr/>
    </dgm:pt>
    <dgm:pt modelId="{432D0746-F8D7-41D9-B509-4AF5C629A077}" type="pres">
      <dgm:prSet presAssocID="{80BD4686-7EEA-44F7-83A9-CF434C512E94}" presName="iconBgRect" presStyleLbl="bgShp" presStyleIdx="4" presStyleCnt="6"/>
      <dgm:spPr/>
    </dgm:pt>
    <dgm:pt modelId="{943CE28E-E4AF-4FB3-9E55-C542CB481522}" type="pres">
      <dgm:prSet presAssocID="{80BD4686-7EEA-44F7-83A9-CF434C512E9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768B117-4C99-4AEB-A980-E9797EEC83F6}" type="pres">
      <dgm:prSet presAssocID="{80BD4686-7EEA-44F7-83A9-CF434C512E94}" presName="spaceRect" presStyleCnt="0"/>
      <dgm:spPr/>
    </dgm:pt>
    <dgm:pt modelId="{6A4A2B8B-F466-4D74-BAED-D2C31A1B9710}" type="pres">
      <dgm:prSet presAssocID="{80BD4686-7EEA-44F7-83A9-CF434C512E94}" presName="textRect" presStyleLbl="revTx" presStyleIdx="4" presStyleCnt="6">
        <dgm:presLayoutVars>
          <dgm:chMax val="1"/>
          <dgm:chPref val="1"/>
        </dgm:presLayoutVars>
      </dgm:prSet>
      <dgm:spPr/>
    </dgm:pt>
    <dgm:pt modelId="{4CB281F4-83B6-44AE-84E8-D22741583F95}" type="pres">
      <dgm:prSet presAssocID="{13E1C5C3-7F74-4C32-A296-DF9009B51567}" presName="sibTrans" presStyleLbl="sibTrans2D1" presStyleIdx="0" presStyleCnt="0"/>
      <dgm:spPr/>
    </dgm:pt>
    <dgm:pt modelId="{298CBC22-3C1F-4B12-B3D1-8CAAB2075410}" type="pres">
      <dgm:prSet presAssocID="{3C185A3F-64B6-43FD-8E34-DF39AC3FE972}" presName="compNode" presStyleCnt="0"/>
      <dgm:spPr/>
    </dgm:pt>
    <dgm:pt modelId="{1F249920-7740-43C9-8FEF-B676360E4C10}" type="pres">
      <dgm:prSet presAssocID="{3C185A3F-64B6-43FD-8E34-DF39AC3FE972}" presName="iconBgRect" presStyleLbl="bgShp" presStyleIdx="5" presStyleCnt="6"/>
      <dgm:spPr/>
    </dgm:pt>
    <dgm:pt modelId="{1445A050-6DC8-4AAD-99D9-0C4500BF830B}" type="pres">
      <dgm:prSet presAssocID="{3C185A3F-64B6-43FD-8E34-DF39AC3FE97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88FC148-F8FA-47AF-B279-1C86F260974D}" type="pres">
      <dgm:prSet presAssocID="{3C185A3F-64B6-43FD-8E34-DF39AC3FE972}" presName="spaceRect" presStyleCnt="0"/>
      <dgm:spPr/>
    </dgm:pt>
    <dgm:pt modelId="{90B36520-F47C-4C9E-882E-4D13527E8C47}" type="pres">
      <dgm:prSet presAssocID="{3C185A3F-64B6-43FD-8E34-DF39AC3FE9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A52CA14-A7EA-47C5-BF84-AD517155C161}" type="presOf" srcId="{87AF5814-2BFB-4E74-B1AC-808E5C1DE30D}" destId="{C22A76BC-41E9-4408-A761-AE8A7E197DFB}" srcOrd="0" destOrd="0" presId="urn:microsoft.com/office/officeart/2018/2/layout/IconCircleList"/>
    <dgm:cxn modelId="{0E48E219-4636-4E10-A928-6737BC94B345}" srcId="{485C5F02-3177-4452-9CC1-F59F52CE18D2}" destId="{F3259FC1-0D78-4929-BC3E-595B4EF91269}" srcOrd="1" destOrd="0" parTransId="{96F0984B-39CC-42D6-A0C2-D509D1DD24D9}" sibTransId="{87AF5814-2BFB-4E74-B1AC-808E5C1DE30D}"/>
    <dgm:cxn modelId="{08129633-BAB9-4A09-9F6A-EE7477F07389}" srcId="{485C5F02-3177-4452-9CC1-F59F52CE18D2}" destId="{CE3681F1-D99D-40FF-AF9D-7A033A967EA2}" srcOrd="3" destOrd="0" parTransId="{8A1E7F3A-3217-4457-A604-846FAD7E2094}" sibTransId="{1F5832F2-031C-4A02-B571-E58F048F2A36}"/>
    <dgm:cxn modelId="{CDC8FC36-7B16-441E-8E6A-6771C603DF3F}" type="presOf" srcId="{CE3681F1-D99D-40FF-AF9D-7A033A967EA2}" destId="{F07DE84D-376B-4FEB-B25C-F5C7FB8D3858}" srcOrd="0" destOrd="0" presId="urn:microsoft.com/office/officeart/2018/2/layout/IconCircleList"/>
    <dgm:cxn modelId="{C0665761-2F40-4A13-AC2D-80D9D930A95F}" type="presOf" srcId="{13E1C5C3-7F74-4C32-A296-DF9009B51567}" destId="{4CB281F4-83B6-44AE-84E8-D22741583F95}" srcOrd="0" destOrd="0" presId="urn:microsoft.com/office/officeart/2018/2/layout/IconCircleList"/>
    <dgm:cxn modelId="{200C2362-2B44-4EEA-9F7D-256C16D967D1}" type="presOf" srcId="{476AACB0-A9BB-4277-BF6D-681FC1E47142}" destId="{4F512F0D-B714-44B7-83D7-EE871FC9FFDF}" srcOrd="0" destOrd="0" presId="urn:microsoft.com/office/officeart/2018/2/layout/IconCircleList"/>
    <dgm:cxn modelId="{E9A16963-C526-4635-BB44-99D3F6F57B47}" srcId="{485C5F02-3177-4452-9CC1-F59F52CE18D2}" destId="{3C185A3F-64B6-43FD-8E34-DF39AC3FE972}" srcOrd="5" destOrd="0" parTransId="{AB30A029-732A-4103-998F-1B386D444DCB}" sibTransId="{A9E6E49C-3D19-40D8-8B47-A70BA8F4D5B2}"/>
    <dgm:cxn modelId="{B8A3AA69-7862-47C0-9663-B4B3FF8B11B4}" type="presOf" srcId="{6546A441-9543-4A6D-8575-912403D07BF0}" destId="{B709D980-248E-411D-8E67-D1FAE3366120}" srcOrd="0" destOrd="0" presId="urn:microsoft.com/office/officeart/2018/2/layout/IconCircleList"/>
    <dgm:cxn modelId="{4494B89D-42F5-4C3F-B982-066424887EB2}" srcId="{485C5F02-3177-4452-9CC1-F59F52CE18D2}" destId="{476AACB0-A9BB-4277-BF6D-681FC1E47142}" srcOrd="2" destOrd="0" parTransId="{F372958F-8FB6-4C56-949E-CCABE81A612C}" sibTransId="{6546A441-9543-4A6D-8575-912403D07BF0}"/>
    <dgm:cxn modelId="{B2315C9F-3867-425B-A9AF-F8BE724B48C2}" type="presOf" srcId="{3C185A3F-64B6-43FD-8E34-DF39AC3FE972}" destId="{90B36520-F47C-4C9E-882E-4D13527E8C47}" srcOrd="0" destOrd="0" presId="urn:microsoft.com/office/officeart/2018/2/layout/IconCircleList"/>
    <dgm:cxn modelId="{870A5CB7-8F57-43BD-B0AE-511D19F4A11C}" type="presOf" srcId="{80BD4686-7EEA-44F7-83A9-CF434C512E94}" destId="{6A4A2B8B-F466-4D74-BAED-D2C31A1B9710}" srcOrd="0" destOrd="0" presId="urn:microsoft.com/office/officeart/2018/2/layout/IconCircleList"/>
    <dgm:cxn modelId="{6E3E2EBD-6D2F-4104-BE90-C05C23F31A74}" type="presOf" srcId="{485C5F02-3177-4452-9CC1-F59F52CE18D2}" destId="{F138278F-44BF-4D02-8B62-4E059971A37B}" srcOrd="0" destOrd="0" presId="urn:microsoft.com/office/officeart/2018/2/layout/IconCircleList"/>
    <dgm:cxn modelId="{65534BC3-DD08-41B0-BE3A-24944D35AEC0}" type="presOf" srcId="{1F5832F2-031C-4A02-B571-E58F048F2A36}" destId="{576B602F-0DFE-48AD-87E0-41B90E2189C5}" srcOrd="0" destOrd="0" presId="urn:microsoft.com/office/officeart/2018/2/layout/IconCircleList"/>
    <dgm:cxn modelId="{D1FC11C8-A930-4E4C-8F42-5C990AEFCEA7}" type="presOf" srcId="{ABD187A1-0CB3-423A-8D91-AF09DB6BF70C}" destId="{3C11B811-1230-45BD-8824-D17D4D9932A3}" srcOrd="0" destOrd="0" presId="urn:microsoft.com/office/officeart/2018/2/layout/IconCircleList"/>
    <dgm:cxn modelId="{976CC4DF-3DFF-4695-8900-4AC5C0C7CE53}" srcId="{485C5F02-3177-4452-9CC1-F59F52CE18D2}" destId="{16A3C523-5B1B-4287-87CE-653DFBEFF20B}" srcOrd="0" destOrd="0" parTransId="{3C9E1A45-887F-4EC7-9651-E3B8A5CDE770}" sibTransId="{ABD187A1-0CB3-423A-8D91-AF09DB6BF70C}"/>
    <dgm:cxn modelId="{A01669E7-8CC6-4C52-8AF1-60AC694FEEE2}" type="presOf" srcId="{F3259FC1-0D78-4929-BC3E-595B4EF91269}" destId="{D3A6137F-6385-4F06-90A9-03C96D52FFB6}" srcOrd="0" destOrd="0" presId="urn:microsoft.com/office/officeart/2018/2/layout/IconCircleList"/>
    <dgm:cxn modelId="{CD2567EB-45D0-491C-8C94-73CFC40BDE16}" type="presOf" srcId="{16A3C523-5B1B-4287-87CE-653DFBEFF20B}" destId="{4427EC69-1B48-4F62-B87C-5B15F231D81E}" srcOrd="0" destOrd="0" presId="urn:microsoft.com/office/officeart/2018/2/layout/IconCircleList"/>
    <dgm:cxn modelId="{064ECEED-F91E-4B7D-A5AB-06A7EF413B8C}" srcId="{485C5F02-3177-4452-9CC1-F59F52CE18D2}" destId="{80BD4686-7EEA-44F7-83A9-CF434C512E94}" srcOrd="4" destOrd="0" parTransId="{90940AA4-0334-4135-8BE9-34D7B401E0F1}" sibTransId="{13E1C5C3-7F74-4C32-A296-DF9009B51567}"/>
    <dgm:cxn modelId="{2E90E9B3-B7EF-48CF-9DCB-ACD309155BA2}" type="presParOf" srcId="{F138278F-44BF-4D02-8B62-4E059971A37B}" destId="{26325663-21A7-4D15-B602-85BC2BD5B099}" srcOrd="0" destOrd="0" presId="urn:microsoft.com/office/officeart/2018/2/layout/IconCircleList"/>
    <dgm:cxn modelId="{C5F66E67-DD33-4866-9BF7-7715B7DBE809}" type="presParOf" srcId="{26325663-21A7-4D15-B602-85BC2BD5B099}" destId="{3200F209-6130-4C3D-A398-EA100E55510A}" srcOrd="0" destOrd="0" presId="urn:microsoft.com/office/officeart/2018/2/layout/IconCircleList"/>
    <dgm:cxn modelId="{2A0A44FB-3841-4FCF-9383-D56528E1F28D}" type="presParOf" srcId="{3200F209-6130-4C3D-A398-EA100E55510A}" destId="{B9196222-F9DA-4AC6-918B-5A0DCAC9990F}" srcOrd="0" destOrd="0" presId="urn:microsoft.com/office/officeart/2018/2/layout/IconCircleList"/>
    <dgm:cxn modelId="{F9BCA535-C00A-4DE0-BA93-66EF2BAB7E5F}" type="presParOf" srcId="{3200F209-6130-4C3D-A398-EA100E55510A}" destId="{09C450F4-0700-4911-A368-C2B08F5A9223}" srcOrd="1" destOrd="0" presId="urn:microsoft.com/office/officeart/2018/2/layout/IconCircleList"/>
    <dgm:cxn modelId="{8B7F74E5-0FAC-4C6F-A364-B1120EDEF07B}" type="presParOf" srcId="{3200F209-6130-4C3D-A398-EA100E55510A}" destId="{DE6FFAE3-6741-4466-9E8B-51E3A2EB8DF3}" srcOrd="2" destOrd="0" presId="urn:microsoft.com/office/officeart/2018/2/layout/IconCircleList"/>
    <dgm:cxn modelId="{A53EE133-DC21-4874-8462-E735D3999D3E}" type="presParOf" srcId="{3200F209-6130-4C3D-A398-EA100E55510A}" destId="{4427EC69-1B48-4F62-B87C-5B15F231D81E}" srcOrd="3" destOrd="0" presId="urn:microsoft.com/office/officeart/2018/2/layout/IconCircleList"/>
    <dgm:cxn modelId="{3BE1F8A2-9B92-4426-A179-FE9EBAF30D9E}" type="presParOf" srcId="{26325663-21A7-4D15-B602-85BC2BD5B099}" destId="{3C11B811-1230-45BD-8824-D17D4D9932A3}" srcOrd="1" destOrd="0" presId="urn:microsoft.com/office/officeart/2018/2/layout/IconCircleList"/>
    <dgm:cxn modelId="{7BF9A275-3564-4760-8F39-63525269B862}" type="presParOf" srcId="{26325663-21A7-4D15-B602-85BC2BD5B099}" destId="{E5B79A79-CDEC-406A-8274-5E20697CC90D}" srcOrd="2" destOrd="0" presId="urn:microsoft.com/office/officeart/2018/2/layout/IconCircleList"/>
    <dgm:cxn modelId="{7940E265-7375-4A67-8776-81F4B7A31AD6}" type="presParOf" srcId="{E5B79A79-CDEC-406A-8274-5E20697CC90D}" destId="{9C582BCF-8CE6-4F0E-BAA6-009F0F3F6014}" srcOrd="0" destOrd="0" presId="urn:microsoft.com/office/officeart/2018/2/layout/IconCircleList"/>
    <dgm:cxn modelId="{295407D4-F43F-4669-BFC4-0C9D5D453DF1}" type="presParOf" srcId="{E5B79A79-CDEC-406A-8274-5E20697CC90D}" destId="{A10A34C1-54BF-4B57-BB6B-F8A56750AF06}" srcOrd="1" destOrd="0" presId="urn:microsoft.com/office/officeart/2018/2/layout/IconCircleList"/>
    <dgm:cxn modelId="{221A3A49-DC8A-46D7-90DB-98EEDD9B2D8E}" type="presParOf" srcId="{E5B79A79-CDEC-406A-8274-5E20697CC90D}" destId="{6DA5FC33-CD38-477B-B05A-956D0518CD60}" srcOrd="2" destOrd="0" presId="urn:microsoft.com/office/officeart/2018/2/layout/IconCircleList"/>
    <dgm:cxn modelId="{69D19613-1BAA-4D74-A6CB-E5C904657DB7}" type="presParOf" srcId="{E5B79A79-CDEC-406A-8274-5E20697CC90D}" destId="{D3A6137F-6385-4F06-90A9-03C96D52FFB6}" srcOrd="3" destOrd="0" presId="urn:microsoft.com/office/officeart/2018/2/layout/IconCircleList"/>
    <dgm:cxn modelId="{7CD948F1-A1BF-4386-876F-A00064D92193}" type="presParOf" srcId="{26325663-21A7-4D15-B602-85BC2BD5B099}" destId="{C22A76BC-41E9-4408-A761-AE8A7E197DFB}" srcOrd="3" destOrd="0" presId="urn:microsoft.com/office/officeart/2018/2/layout/IconCircleList"/>
    <dgm:cxn modelId="{BD514B91-54B8-4F9C-BA74-C26CCE37B0A1}" type="presParOf" srcId="{26325663-21A7-4D15-B602-85BC2BD5B099}" destId="{92083B8B-E50A-46C7-8285-C146FE340EC2}" srcOrd="4" destOrd="0" presId="urn:microsoft.com/office/officeart/2018/2/layout/IconCircleList"/>
    <dgm:cxn modelId="{B0E0F1AB-4420-4DC1-8DB5-6FFAD8DDD54D}" type="presParOf" srcId="{92083B8B-E50A-46C7-8285-C146FE340EC2}" destId="{519FE4AC-9613-41B6-AE44-732CB2CD4035}" srcOrd="0" destOrd="0" presId="urn:microsoft.com/office/officeart/2018/2/layout/IconCircleList"/>
    <dgm:cxn modelId="{8FCB13FB-E329-4524-AFC1-FC03ACCC370F}" type="presParOf" srcId="{92083B8B-E50A-46C7-8285-C146FE340EC2}" destId="{EC543069-E3FE-4D30-80C9-C93659778ECB}" srcOrd="1" destOrd="0" presId="urn:microsoft.com/office/officeart/2018/2/layout/IconCircleList"/>
    <dgm:cxn modelId="{49E174D3-FFB1-4959-BD8A-F92AB787EBE1}" type="presParOf" srcId="{92083B8B-E50A-46C7-8285-C146FE340EC2}" destId="{974BC02D-FC83-4DD0-913A-EF19FC949F42}" srcOrd="2" destOrd="0" presId="urn:microsoft.com/office/officeart/2018/2/layout/IconCircleList"/>
    <dgm:cxn modelId="{2A351DEC-C214-4659-B904-4A1E27FC5FA5}" type="presParOf" srcId="{92083B8B-E50A-46C7-8285-C146FE340EC2}" destId="{4F512F0D-B714-44B7-83D7-EE871FC9FFDF}" srcOrd="3" destOrd="0" presId="urn:microsoft.com/office/officeart/2018/2/layout/IconCircleList"/>
    <dgm:cxn modelId="{F9993890-CF95-4FF0-8722-7A446CDE69D5}" type="presParOf" srcId="{26325663-21A7-4D15-B602-85BC2BD5B099}" destId="{B709D980-248E-411D-8E67-D1FAE3366120}" srcOrd="5" destOrd="0" presId="urn:microsoft.com/office/officeart/2018/2/layout/IconCircleList"/>
    <dgm:cxn modelId="{48612C32-B2EA-4383-9BE0-2B705D5DBF50}" type="presParOf" srcId="{26325663-21A7-4D15-B602-85BC2BD5B099}" destId="{E64040BF-EA70-4754-85BD-256BD0457512}" srcOrd="6" destOrd="0" presId="urn:microsoft.com/office/officeart/2018/2/layout/IconCircleList"/>
    <dgm:cxn modelId="{89F72CC0-DA51-4819-B781-FDD35151D225}" type="presParOf" srcId="{E64040BF-EA70-4754-85BD-256BD0457512}" destId="{F694280C-0FE9-497B-9DA4-A30C1D3AAC5D}" srcOrd="0" destOrd="0" presId="urn:microsoft.com/office/officeart/2018/2/layout/IconCircleList"/>
    <dgm:cxn modelId="{E4347A00-D893-4C11-A891-1689473863E5}" type="presParOf" srcId="{E64040BF-EA70-4754-85BD-256BD0457512}" destId="{D3111416-0C55-4EEC-B0C6-B47098641AB9}" srcOrd="1" destOrd="0" presId="urn:microsoft.com/office/officeart/2018/2/layout/IconCircleList"/>
    <dgm:cxn modelId="{92F9C5D9-F203-4DFF-9824-F65EDE9A1167}" type="presParOf" srcId="{E64040BF-EA70-4754-85BD-256BD0457512}" destId="{DFF71F99-89BF-4C11-9E61-001699216C9B}" srcOrd="2" destOrd="0" presId="urn:microsoft.com/office/officeart/2018/2/layout/IconCircleList"/>
    <dgm:cxn modelId="{5ADD793D-20C0-47D0-9322-D388C290D6E9}" type="presParOf" srcId="{E64040BF-EA70-4754-85BD-256BD0457512}" destId="{F07DE84D-376B-4FEB-B25C-F5C7FB8D3858}" srcOrd="3" destOrd="0" presId="urn:microsoft.com/office/officeart/2018/2/layout/IconCircleList"/>
    <dgm:cxn modelId="{1B312AD9-32CC-4481-8DBD-F65F8AC57451}" type="presParOf" srcId="{26325663-21A7-4D15-B602-85BC2BD5B099}" destId="{576B602F-0DFE-48AD-87E0-41B90E2189C5}" srcOrd="7" destOrd="0" presId="urn:microsoft.com/office/officeart/2018/2/layout/IconCircleList"/>
    <dgm:cxn modelId="{2B3DCB39-A0D5-4EEF-AA57-C64EE12008D4}" type="presParOf" srcId="{26325663-21A7-4D15-B602-85BC2BD5B099}" destId="{1A2F298E-38B9-4105-852F-B0A3E2F91016}" srcOrd="8" destOrd="0" presId="urn:microsoft.com/office/officeart/2018/2/layout/IconCircleList"/>
    <dgm:cxn modelId="{727EB9E0-900A-45F3-9AF3-E1F79B8F0159}" type="presParOf" srcId="{1A2F298E-38B9-4105-852F-B0A3E2F91016}" destId="{432D0746-F8D7-41D9-B509-4AF5C629A077}" srcOrd="0" destOrd="0" presId="urn:microsoft.com/office/officeart/2018/2/layout/IconCircleList"/>
    <dgm:cxn modelId="{985EB0C2-FD42-4831-8B63-9A2ACD423578}" type="presParOf" srcId="{1A2F298E-38B9-4105-852F-B0A3E2F91016}" destId="{943CE28E-E4AF-4FB3-9E55-C542CB481522}" srcOrd="1" destOrd="0" presId="urn:microsoft.com/office/officeart/2018/2/layout/IconCircleList"/>
    <dgm:cxn modelId="{9A1D4057-4F36-4D88-B957-61A2D9C39E01}" type="presParOf" srcId="{1A2F298E-38B9-4105-852F-B0A3E2F91016}" destId="{D768B117-4C99-4AEB-A980-E9797EEC83F6}" srcOrd="2" destOrd="0" presId="urn:microsoft.com/office/officeart/2018/2/layout/IconCircleList"/>
    <dgm:cxn modelId="{C3E6348A-7EF3-41F9-A031-742CC02422F0}" type="presParOf" srcId="{1A2F298E-38B9-4105-852F-B0A3E2F91016}" destId="{6A4A2B8B-F466-4D74-BAED-D2C31A1B9710}" srcOrd="3" destOrd="0" presId="urn:microsoft.com/office/officeart/2018/2/layout/IconCircleList"/>
    <dgm:cxn modelId="{A1E34199-DBFF-4C13-9191-3A99DE75314D}" type="presParOf" srcId="{26325663-21A7-4D15-B602-85BC2BD5B099}" destId="{4CB281F4-83B6-44AE-84E8-D22741583F95}" srcOrd="9" destOrd="0" presId="urn:microsoft.com/office/officeart/2018/2/layout/IconCircleList"/>
    <dgm:cxn modelId="{1DBA81F9-D36B-408B-BC39-AD0396E0FEE2}" type="presParOf" srcId="{26325663-21A7-4D15-B602-85BC2BD5B099}" destId="{298CBC22-3C1F-4B12-B3D1-8CAAB2075410}" srcOrd="10" destOrd="0" presId="urn:microsoft.com/office/officeart/2018/2/layout/IconCircleList"/>
    <dgm:cxn modelId="{2F1D4342-09B7-4141-A098-656DDEB13C74}" type="presParOf" srcId="{298CBC22-3C1F-4B12-B3D1-8CAAB2075410}" destId="{1F249920-7740-43C9-8FEF-B676360E4C10}" srcOrd="0" destOrd="0" presId="urn:microsoft.com/office/officeart/2018/2/layout/IconCircleList"/>
    <dgm:cxn modelId="{B3F96B3E-A028-4725-BB59-39DF52C07B91}" type="presParOf" srcId="{298CBC22-3C1F-4B12-B3D1-8CAAB2075410}" destId="{1445A050-6DC8-4AAD-99D9-0C4500BF830B}" srcOrd="1" destOrd="0" presId="urn:microsoft.com/office/officeart/2018/2/layout/IconCircleList"/>
    <dgm:cxn modelId="{3CD677B4-11F6-4452-A2E7-767A24E86B3A}" type="presParOf" srcId="{298CBC22-3C1F-4B12-B3D1-8CAAB2075410}" destId="{E88FC148-F8FA-47AF-B279-1C86F260974D}" srcOrd="2" destOrd="0" presId="urn:microsoft.com/office/officeart/2018/2/layout/IconCircleList"/>
    <dgm:cxn modelId="{2925DC95-88A8-43FC-86F4-478A1E99386D}" type="presParOf" srcId="{298CBC22-3C1F-4B12-B3D1-8CAAB2075410}" destId="{90B36520-F47C-4C9E-882E-4D13527E8C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96222-F9DA-4AC6-918B-5A0DCAC9990F}">
      <dsp:nvSpPr>
        <dsp:cNvPr id="0" name=""/>
        <dsp:cNvSpPr/>
      </dsp:nvSpPr>
      <dsp:spPr>
        <a:xfrm>
          <a:off x="185554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450F4-0700-4911-A368-C2B08F5A9223}">
      <dsp:nvSpPr>
        <dsp:cNvPr id="0" name=""/>
        <dsp:cNvSpPr/>
      </dsp:nvSpPr>
      <dsp:spPr>
        <a:xfrm>
          <a:off x="353582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7EC69-1B48-4F62-B87C-5B15F231D81E}">
      <dsp:nvSpPr>
        <dsp:cNvPr id="0" name=""/>
        <dsp:cNvSpPr/>
      </dsp:nvSpPr>
      <dsp:spPr>
        <a:xfrm>
          <a:off x="1157142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Overview of the Instrument Cluster system and its key features</a:t>
          </a:r>
        </a:p>
      </dsp:txBody>
      <dsp:txXfrm>
        <a:off x="1157142" y="577227"/>
        <a:ext cx="1886024" cy="800131"/>
      </dsp:txXfrm>
    </dsp:sp>
    <dsp:sp modelId="{9C582BCF-8CE6-4F0E-BAA6-009F0F3F6014}">
      <dsp:nvSpPr>
        <dsp:cNvPr id="0" name=""/>
        <dsp:cNvSpPr/>
      </dsp:nvSpPr>
      <dsp:spPr>
        <a:xfrm>
          <a:off x="3371791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34C1-54BF-4B57-BB6B-F8A56750AF06}">
      <dsp:nvSpPr>
        <dsp:cNvPr id="0" name=""/>
        <dsp:cNvSpPr/>
      </dsp:nvSpPr>
      <dsp:spPr>
        <a:xfrm>
          <a:off x="3539819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137F-6385-4F06-90A9-03C96D52FFB6}">
      <dsp:nvSpPr>
        <dsp:cNvPr id="0" name=""/>
        <dsp:cNvSpPr/>
      </dsp:nvSpPr>
      <dsp:spPr>
        <a:xfrm>
          <a:off x="4343380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Detailed hardware requirements and system architecture</a:t>
          </a:r>
        </a:p>
      </dsp:txBody>
      <dsp:txXfrm>
        <a:off x="4343380" y="577227"/>
        <a:ext cx="1886024" cy="800131"/>
      </dsp:txXfrm>
    </dsp:sp>
    <dsp:sp modelId="{519FE4AC-9613-41B6-AE44-732CB2CD4035}">
      <dsp:nvSpPr>
        <dsp:cNvPr id="0" name=""/>
        <dsp:cNvSpPr/>
      </dsp:nvSpPr>
      <dsp:spPr>
        <a:xfrm>
          <a:off x="6558029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43069-E3FE-4D30-80C9-C93659778ECB}">
      <dsp:nvSpPr>
        <dsp:cNvPr id="0" name=""/>
        <dsp:cNvSpPr/>
      </dsp:nvSpPr>
      <dsp:spPr>
        <a:xfrm>
          <a:off x="6726057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12F0D-B714-44B7-83D7-EE871FC9FFDF}">
      <dsp:nvSpPr>
        <dsp:cNvPr id="0" name=""/>
        <dsp:cNvSpPr/>
      </dsp:nvSpPr>
      <dsp:spPr>
        <a:xfrm>
          <a:off x="7529617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Sensor node operations and data communication flow</a:t>
          </a:r>
        </a:p>
      </dsp:txBody>
      <dsp:txXfrm>
        <a:off x="7529617" y="577227"/>
        <a:ext cx="1886024" cy="800131"/>
      </dsp:txXfrm>
    </dsp:sp>
    <dsp:sp modelId="{F694280C-0FE9-497B-9DA4-A30C1D3AAC5D}">
      <dsp:nvSpPr>
        <dsp:cNvPr id="0" name=""/>
        <dsp:cNvSpPr/>
      </dsp:nvSpPr>
      <dsp:spPr>
        <a:xfrm>
          <a:off x="185554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11416-0C55-4EEC-B0C6-B47098641AB9}">
      <dsp:nvSpPr>
        <dsp:cNvPr id="0" name=""/>
        <dsp:cNvSpPr/>
      </dsp:nvSpPr>
      <dsp:spPr>
        <a:xfrm>
          <a:off x="353582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E84D-376B-4FEB-B25C-F5C7FB8D3858}">
      <dsp:nvSpPr>
        <dsp:cNvPr id="0" name=""/>
        <dsp:cNvSpPr/>
      </dsp:nvSpPr>
      <dsp:spPr>
        <a:xfrm>
          <a:off x="1157142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Remote control and cross compilation techniques</a:t>
          </a:r>
        </a:p>
      </dsp:txBody>
      <dsp:txXfrm>
        <a:off x="1157142" y="1941577"/>
        <a:ext cx="1886024" cy="800131"/>
      </dsp:txXfrm>
    </dsp:sp>
    <dsp:sp modelId="{432D0746-F8D7-41D9-B509-4AF5C629A077}">
      <dsp:nvSpPr>
        <dsp:cNvPr id="0" name=""/>
        <dsp:cNvSpPr/>
      </dsp:nvSpPr>
      <dsp:spPr>
        <a:xfrm>
          <a:off x="3371791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CE28E-E4AF-4FB3-9E55-C542CB481522}">
      <dsp:nvSpPr>
        <dsp:cNvPr id="0" name=""/>
        <dsp:cNvSpPr/>
      </dsp:nvSpPr>
      <dsp:spPr>
        <a:xfrm>
          <a:off x="3539819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A2B8B-F466-4D74-BAED-D2C31A1B9710}">
      <dsp:nvSpPr>
        <dsp:cNvPr id="0" name=""/>
        <dsp:cNvSpPr/>
      </dsp:nvSpPr>
      <dsp:spPr>
        <a:xfrm>
          <a:off x="4343380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Qt5/QML GUI implementation and performance optimizations</a:t>
          </a:r>
        </a:p>
      </dsp:txBody>
      <dsp:txXfrm>
        <a:off x="4343380" y="1941577"/>
        <a:ext cx="1886024" cy="800131"/>
      </dsp:txXfrm>
    </dsp:sp>
    <dsp:sp modelId="{1F249920-7740-43C9-8FEF-B676360E4C10}">
      <dsp:nvSpPr>
        <dsp:cNvPr id="0" name=""/>
        <dsp:cNvSpPr/>
      </dsp:nvSpPr>
      <dsp:spPr>
        <a:xfrm>
          <a:off x="6558029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5A050-6DC8-4AAD-99D9-0C4500BF830B}">
      <dsp:nvSpPr>
        <dsp:cNvPr id="0" name=""/>
        <dsp:cNvSpPr/>
      </dsp:nvSpPr>
      <dsp:spPr>
        <a:xfrm>
          <a:off x="6726057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36520-F47C-4C9E-882E-4D13527E8C47}">
      <dsp:nvSpPr>
        <dsp:cNvPr id="0" name=""/>
        <dsp:cNvSpPr/>
      </dsp:nvSpPr>
      <dsp:spPr>
        <a:xfrm>
          <a:off x="7529617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Summary of data communication and system integration</a:t>
          </a:r>
        </a:p>
      </dsp:txBody>
      <dsp:txXfrm>
        <a:off x="7529617" y="1941577"/>
        <a:ext cx="1886024" cy="80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5DE0F-88F6-6A49-9826-E440215914B4}" type="datetimeFigureOut">
              <a:rPr lang="en-DE" smtClean="0"/>
              <a:t>01.09.25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164B-2290-3842-A2A7-44BBC734A8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830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3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8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30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3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399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3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49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6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95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778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773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0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2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79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7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281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9.jpe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B425702-CD17-4DFD-864D-DD4FBAE9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D14E13E-A389-44C3-A94E-FA42B11B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99B41-9234-473F-A1D2-7C86FE87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A72246-AAC3-48C9-A90F-7F6283750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FF4BE9-9E8E-4597-A012-7021EDBC9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67BA945-49E2-41B4-8B33-6AEADBCC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96F65B-7D39-10AC-C8F8-E62740516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623" y="1041401"/>
            <a:ext cx="6528018" cy="2345264"/>
          </a:xfrm>
        </p:spPr>
        <p:txBody>
          <a:bodyPr>
            <a:normAutofit/>
          </a:bodyPr>
          <a:lstStyle/>
          <a:p>
            <a:r>
              <a:rPr lang="en-DE" b="1" dirty="0"/>
              <a:t>DES: Instrument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8B0A6-303A-03FB-081D-96FCC712E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623" y="3657597"/>
            <a:ext cx="6528018" cy="2079174"/>
          </a:xfrm>
        </p:spPr>
        <p:txBody>
          <a:bodyPr>
            <a:norm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Team 03</a:t>
            </a:r>
          </a:p>
          <a:p>
            <a:r>
              <a:rPr lang="en-DE" dirty="0"/>
              <a:t>Kijin Baek</a:t>
            </a:r>
          </a:p>
          <a:p>
            <a:r>
              <a:rPr lang="en-DE" dirty="0"/>
              <a:t>Saicharan Sathyam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FDD4A58-3BBC-CAA1-6773-D621D1B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075" y="1009760"/>
            <a:ext cx="1586582" cy="2376903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BA6AA5-D422-44B4-B296-96BB35FA3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28112" y="3522131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black text&#10;&#10;AI-generated content may be incorrect.">
            <a:extLst>
              <a:ext uri="{FF2B5EF4-FFF2-40B4-BE49-F238E27FC236}">
                <a16:creationId xmlns:a16="http://schemas.microsoft.com/office/drawing/2014/main" id="{27457A0F-A711-8428-CB54-29256E2DE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15" y="3625766"/>
            <a:ext cx="2156155" cy="21945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472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17590-5171-9426-CB57-7033F943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9F590D-98DC-6DBC-7B81-FB3D8AC90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7C0DBF-0887-C804-8342-39E58CAFF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0C6978-DDB2-0D71-FE12-74EB762D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22D14C-4F17-B0BB-0734-8142EF869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87A4B8-FF3F-B47D-389E-43C42EFD3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0D3AE0-FF24-1047-22D8-DA997D22F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69044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369516" y="875764"/>
          <a:ext cx="9788635" cy="512579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40768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847867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272C81-1CFE-25AC-FE6B-A6BA89396CAC}"/>
              </a:ext>
            </a:extLst>
          </p:cNvPr>
          <p:cNvSpPr txBox="1"/>
          <p:nvPr/>
        </p:nvSpPr>
        <p:spPr>
          <a:xfrm>
            <a:off x="4027973" y="769686"/>
            <a:ext cx="447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2-State Kalman Filter Execution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7D97B3-B0C8-843A-11FF-0524729F277F}"/>
              </a:ext>
            </a:extLst>
          </p:cNvPr>
          <p:cNvSpPr/>
          <p:nvPr/>
        </p:nvSpPr>
        <p:spPr>
          <a:xfrm>
            <a:off x="1581665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 State Prediction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(Velocity, Acceleration</a:t>
            </a:r>
            <a:r>
              <a:rPr lang="en-D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AA5C47-64E6-EF42-B40A-BFC03AA0B3B1}"/>
              </a:ext>
            </a:extLst>
          </p:cNvPr>
          <p:cNvSpPr/>
          <p:nvPr/>
        </p:nvSpPr>
        <p:spPr>
          <a:xfrm>
            <a:off x="4053439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Sensor Measurement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(Arduino CAN Message)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121443-5E2C-4F04-DDBA-B6817C8C02A4}"/>
              </a:ext>
            </a:extLst>
          </p:cNvPr>
          <p:cNvSpPr/>
          <p:nvPr/>
        </p:nvSpPr>
        <p:spPr>
          <a:xfrm>
            <a:off x="6514796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Innovation Calculation</a:t>
            </a:r>
            <a:r>
              <a:rPr lang="en-DE" dirty="0">
                <a:solidFill>
                  <a:schemeClr val="tx1"/>
                </a:solidFill>
              </a:rPr>
              <a:t> </a:t>
            </a:r>
            <a:r>
              <a:rPr lang="en-DE" sz="1400" dirty="0">
                <a:solidFill>
                  <a:schemeClr val="tx1"/>
                </a:solidFill>
              </a:rPr>
              <a:t>(Prediction Error)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9B2986-36B9-DF5C-D8F5-B615691BEA0C}"/>
              </a:ext>
            </a:extLst>
          </p:cNvPr>
          <p:cNvSpPr/>
          <p:nvPr/>
        </p:nvSpPr>
        <p:spPr>
          <a:xfrm>
            <a:off x="9089112" y="2177648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Kalman Gain Computation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(K = 0-1)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EC43F4-1150-1A5F-52D7-E940060505CD}"/>
              </a:ext>
            </a:extLst>
          </p:cNvPr>
          <p:cNvSpPr/>
          <p:nvPr/>
        </p:nvSpPr>
        <p:spPr>
          <a:xfrm>
            <a:off x="6514795" y="295561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State Update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(Corrected speed based on K and Innovation)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76D201-9705-A4CD-E68B-72300E80BBD0}"/>
              </a:ext>
            </a:extLst>
          </p:cNvPr>
          <p:cNvSpPr/>
          <p:nvPr/>
        </p:nvSpPr>
        <p:spPr>
          <a:xfrm>
            <a:off x="4053439" y="2942180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Covariance Update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(Confidence adjustment)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BB218F6-FBCE-6BA3-2D20-08F32E000A76}"/>
              </a:ext>
            </a:extLst>
          </p:cNvPr>
          <p:cNvSpPr/>
          <p:nvPr/>
        </p:nvSpPr>
        <p:spPr>
          <a:xfrm>
            <a:off x="6529714" y="4541398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Output Generation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(Filtered output to D</a:t>
            </a:r>
            <a:r>
              <a:rPr lang="en-GB" sz="1400" dirty="0">
                <a:solidFill>
                  <a:schemeClr val="tx1"/>
                </a:solidFill>
              </a:rPr>
              <a:t>B</a:t>
            </a:r>
            <a:r>
              <a:rPr lang="en-DE" sz="1400" dirty="0">
                <a:solidFill>
                  <a:schemeClr val="tx1"/>
                </a:solidFill>
              </a:rPr>
              <a:t>us)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97D2D9-561B-DE6D-CCE0-F9FA9B96E244}"/>
              </a:ext>
            </a:extLst>
          </p:cNvPr>
          <p:cNvCxnSpPr/>
          <p:nvPr/>
        </p:nvCxnSpPr>
        <p:spPr>
          <a:xfrm>
            <a:off x="3521676" y="1921476"/>
            <a:ext cx="53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E71336-F820-9866-C7E5-31D5C8358A1B}"/>
              </a:ext>
            </a:extLst>
          </p:cNvPr>
          <p:cNvCxnSpPr/>
          <p:nvPr/>
        </p:nvCxnSpPr>
        <p:spPr>
          <a:xfrm>
            <a:off x="5997951" y="1921476"/>
            <a:ext cx="53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AA5C792-844B-6E57-62BA-34B99A3B2602}"/>
              </a:ext>
            </a:extLst>
          </p:cNvPr>
          <p:cNvCxnSpPr>
            <a:cxnSpLocks/>
          </p:cNvCxnSpPr>
          <p:nvPr/>
        </p:nvCxnSpPr>
        <p:spPr>
          <a:xfrm>
            <a:off x="8469725" y="1874661"/>
            <a:ext cx="1166067" cy="302741"/>
          </a:xfrm>
          <a:prstGeom prst="bent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84E6E02-AD10-6060-8CE3-4285DD4D7491}"/>
              </a:ext>
            </a:extLst>
          </p:cNvPr>
          <p:cNvCxnSpPr>
            <a:endCxn id="17" idx="3"/>
          </p:cNvCxnSpPr>
          <p:nvPr/>
        </p:nvCxnSpPr>
        <p:spPr>
          <a:xfrm rot="10800000" flipV="1">
            <a:off x="8454807" y="3153832"/>
            <a:ext cx="1319389" cy="289874"/>
          </a:xfrm>
          <a:prstGeom prst="bentConnector3">
            <a:avLst>
              <a:gd name="adj1" fmla="val 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EFDD37-BF60-FC68-4D11-0602690A1BA5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5993450" y="3438659"/>
            <a:ext cx="52134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15E6AD7-7D99-1B17-A423-272BCC3318D1}"/>
              </a:ext>
            </a:extLst>
          </p:cNvPr>
          <p:cNvCxnSpPr/>
          <p:nvPr/>
        </p:nvCxnSpPr>
        <p:spPr>
          <a:xfrm rot="10800000">
            <a:off x="2187147" y="2409569"/>
            <a:ext cx="1866293" cy="1018539"/>
          </a:xfrm>
          <a:prstGeom prst="bentConnector3">
            <a:avLst>
              <a:gd name="adj1" fmla="val 9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5297-846C-A75C-54ED-9EAAF853272C}"/>
              </a:ext>
            </a:extLst>
          </p:cNvPr>
          <p:cNvCxnSpPr/>
          <p:nvPr/>
        </p:nvCxnSpPr>
        <p:spPr>
          <a:xfrm>
            <a:off x="7484800" y="393179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0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F8D60-63C1-B206-DDC2-A38FF73D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729ECE-BCD9-6FBA-F341-E1560212C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B82966-228C-6B89-F500-3FD478842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D14DFC-56F5-2433-DAEA-FFB2746CD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F18FCE-6E19-FE7F-2E9C-33B6F5F4F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3AC4CE-57AC-3867-3D30-C086633C8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9B50-4ADB-E250-812B-C638253A6CDD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Remote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20CAE1-4C68-5BC3-A676-E4CC6A4A14F0}"/>
              </a:ext>
            </a:extLst>
          </p:cNvPr>
          <p:cNvSpPr/>
          <p:nvPr/>
        </p:nvSpPr>
        <p:spPr>
          <a:xfrm>
            <a:off x="4391849" y="1470455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Initialize Gamepad and PiRacer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797AE5F-555A-0D7E-0DE0-E681FC83B856}"/>
              </a:ext>
            </a:extLst>
          </p:cNvPr>
          <p:cNvSpPr/>
          <p:nvPr/>
        </p:nvSpPr>
        <p:spPr>
          <a:xfrm>
            <a:off x="4391849" y="2174791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to D-Bus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D074DF-1253-7674-10A8-66BAF64366F1}"/>
              </a:ext>
            </a:extLst>
          </p:cNvPr>
          <p:cNvSpPr/>
          <p:nvPr/>
        </p:nvSpPr>
        <p:spPr>
          <a:xfrm>
            <a:off x="4386510" y="340222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D-Pad Input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34354-A96C-BBAA-DC24-2ACB0B6E6678}"/>
              </a:ext>
            </a:extLst>
          </p:cNvPr>
          <p:cNvSpPr/>
          <p:nvPr/>
        </p:nvSpPr>
        <p:spPr>
          <a:xfrm>
            <a:off x="7983661" y="34148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Turn Signal Buttons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6DE89B-DBC8-FF97-08F0-5702B4A7FF55}"/>
              </a:ext>
            </a:extLst>
          </p:cNvPr>
          <p:cNvSpPr/>
          <p:nvPr/>
        </p:nvSpPr>
        <p:spPr>
          <a:xfrm>
            <a:off x="806818" y="34148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Apply Gear Based Logic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9DFFA48-2D0E-F370-C4D2-5522630558CE}"/>
              </a:ext>
            </a:extLst>
          </p:cNvPr>
          <p:cNvSpPr/>
          <p:nvPr/>
        </p:nvSpPr>
        <p:spPr>
          <a:xfrm>
            <a:off x="806818" y="42530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Set Steering and Throttle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9114D83-7155-209A-045D-4E69E1291B32}"/>
              </a:ext>
            </a:extLst>
          </p:cNvPr>
          <p:cNvSpPr/>
          <p:nvPr/>
        </p:nvSpPr>
        <p:spPr>
          <a:xfrm>
            <a:off x="4386510" y="424042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Send Gear Commands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877FD2-E3D2-3356-9DB9-FCA2DB2839D5}"/>
              </a:ext>
            </a:extLst>
          </p:cNvPr>
          <p:cNvSpPr/>
          <p:nvPr/>
        </p:nvSpPr>
        <p:spPr>
          <a:xfrm>
            <a:off x="7983661" y="42530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Send Turn Signal Commands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9F9721-02B7-0630-EA39-392C2F9AD55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7082" y="1927655"/>
            <a:ext cx="0" cy="24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0C7526-C787-F4C4-FEC2-FA756934EACC}"/>
              </a:ext>
            </a:extLst>
          </p:cNvPr>
          <p:cNvCxnSpPr>
            <a:cxnSpLocks/>
          </p:cNvCxnSpPr>
          <p:nvPr/>
        </p:nvCxnSpPr>
        <p:spPr>
          <a:xfrm flipH="1">
            <a:off x="6086403" y="2627873"/>
            <a:ext cx="5339" cy="77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AD0CBF-53F8-254E-2853-B54FB0D3E03B}"/>
              </a:ext>
            </a:extLst>
          </p:cNvPr>
          <p:cNvCxnSpPr>
            <a:stCxn id="18" idx="3"/>
            <a:endCxn id="21" idx="0"/>
          </p:cNvCxnSpPr>
          <p:nvPr/>
        </p:nvCxnSpPr>
        <p:spPr>
          <a:xfrm>
            <a:off x="7802314" y="2403391"/>
            <a:ext cx="1886580" cy="10114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B58319-88DF-3586-4EEE-41B7E18496E7}"/>
              </a:ext>
            </a:extLst>
          </p:cNvPr>
          <p:cNvCxnSpPr/>
          <p:nvPr/>
        </p:nvCxnSpPr>
        <p:spPr>
          <a:xfrm>
            <a:off x="2451650" y="3892003"/>
            <a:ext cx="0" cy="36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A637AE-28CA-9C65-B553-4568B0965FE6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>
            <a:off x="6091743" y="3859427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A4AF77-50D2-5607-6DED-7E30C043A2EF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9688894" y="3872057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AD50273-E48A-0870-B379-42BC159EC977}"/>
              </a:ext>
            </a:extLst>
          </p:cNvPr>
          <p:cNvSpPr/>
          <p:nvPr/>
        </p:nvSpPr>
        <p:spPr>
          <a:xfrm>
            <a:off x="750825" y="2696632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Gamepad Input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E822858-BEDC-747C-3F18-60C7D9866A3F}"/>
              </a:ext>
            </a:extLst>
          </p:cNvPr>
          <p:cNvCxnSpPr>
            <a:cxnSpLocks/>
          </p:cNvCxnSpPr>
          <p:nvPr/>
        </p:nvCxnSpPr>
        <p:spPr>
          <a:xfrm flipH="1">
            <a:off x="2451650" y="3153832"/>
            <a:ext cx="1615" cy="26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8A7D195-A5A1-AE0B-C82B-AD7F9DC6AA6D}"/>
              </a:ext>
            </a:extLst>
          </p:cNvPr>
          <p:cNvCxnSpPr>
            <a:stCxn id="18" idx="1"/>
            <a:endCxn id="52" idx="0"/>
          </p:cNvCxnSpPr>
          <p:nvPr/>
        </p:nvCxnSpPr>
        <p:spPr>
          <a:xfrm rot="10800000" flipV="1">
            <a:off x="2456059" y="2403390"/>
            <a:ext cx="1935791" cy="2932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81DCC-CB1C-89EE-E7B4-6F89802B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501E36-CAB9-972E-072B-B3AD709A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BD609F-03D0-C521-92BC-274B006E2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D2AFD0-D81D-48E1-370B-EA0716FFF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D7DEEA-8401-C2EC-9406-1E33B0577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DB6B19-2CAE-F49F-903F-FF997AC1E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F22567-FF62-DB05-2D6A-2533003BBAF3}"/>
              </a:ext>
            </a:extLst>
          </p:cNvPr>
          <p:cNvSpPr txBox="1"/>
          <p:nvPr/>
        </p:nvSpPr>
        <p:spPr>
          <a:xfrm>
            <a:off x="3655091" y="633456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Cross Compilation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23FE2D9-3252-C4AE-7ED2-82EC6AAD59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5A85BF-010C-05DA-B79C-4E310BD4153F}"/>
              </a:ext>
            </a:extLst>
          </p:cNvPr>
          <p:cNvSpPr/>
          <p:nvPr/>
        </p:nvSpPr>
        <p:spPr>
          <a:xfrm>
            <a:off x="1062681" y="2051222"/>
            <a:ext cx="1767016" cy="17090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Host</a:t>
            </a:r>
            <a:r>
              <a:rPr lang="en-GB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x</a:t>
            </a:r>
            <a:r>
              <a:rPr lang="en-DE" b="1" dirty="0">
                <a:solidFill>
                  <a:schemeClr val="tx1"/>
                </a:solidFill>
              </a:rPr>
              <a:t>86_64 Ubuntu Development Machine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D3-8AD0-712D-73F6-EE412DAE8D39}"/>
              </a:ext>
            </a:extLst>
          </p:cNvPr>
          <p:cNvSpPr/>
          <p:nvPr/>
        </p:nvSpPr>
        <p:spPr>
          <a:xfrm>
            <a:off x="9270034" y="2051221"/>
            <a:ext cx="1767016" cy="17090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C00000"/>
              </a:solidFill>
            </a:endParaRPr>
          </a:p>
          <a:p>
            <a:pPr algn="ctr"/>
            <a:r>
              <a:rPr lang="en-GB" b="1" dirty="0">
                <a:solidFill>
                  <a:srgbClr val="C00000"/>
                </a:solidFill>
              </a:rPr>
              <a:t>Target</a:t>
            </a:r>
            <a:r>
              <a:rPr lang="en-GB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ARM64 Raspberry Pi4 (aarch64)</a:t>
            </a:r>
            <a:endParaRPr lang="en-DE" b="1" dirty="0">
              <a:solidFill>
                <a:schemeClr val="tx1"/>
              </a:solidFill>
            </a:endParaRPr>
          </a:p>
          <a:p>
            <a:pPr algn="ctr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6C509-7A4E-6763-033B-017036C49E30}"/>
              </a:ext>
            </a:extLst>
          </p:cNvPr>
          <p:cNvSpPr/>
          <p:nvPr/>
        </p:nvSpPr>
        <p:spPr>
          <a:xfrm>
            <a:off x="4218593" y="1288591"/>
            <a:ext cx="3662545" cy="397601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Compilation Strategy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1: </a:t>
            </a:r>
            <a:r>
              <a:rPr lang="en-GB" dirty="0">
                <a:solidFill>
                  <a:schemeClr val="tx1"/>
                </a:solidFill>
              </a:rPr>
              <a:t>Use host (x86_64) Qt tools to generate C++ code from your Q_OBJECT classes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2: </a:t>
            </a:r>
            <a:r>
              <a:rPr lang="en-GB" dirty="0">
                <a:solidFill>
                  <a:schemeClr val="tx1"/>
                </a:solidFill>
              </a:rPr>
              <a:t>Cross-compile the generated code using ARM64 toolchain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3: </a:t>
            </a:r>
            <a:r>
              <a:rPr lang="en-GB" dirty="0">
                <a:solidFill>
                  <a:schemeClr val="tx1"/>
                </a:solidFill>
              </a:rPr>
              <a:t>Link with target libraries from the </a:t>
            </a:r>
            <a:r>
              <a:rPr lang="en-GB" dirty="0" err="1">
                <a:solidFill>
                  <a:schemeClr val="tx1"/>
                </a:solidFill>
              </a:rPr>
              <a:t>sysroot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098F5E4-151F-4F19-7584-117A39BDE005}"/>
              </a:ext>
            </a:extLst>
          </p:cNvPr>
          <p:cNvSpPr/>
          <p:nvPr/>
        </p:nvSpPr>
        <p:spPr>
          <a:xfrm>
            <a:off x="2977978" y="2905738"/>
            <a:ext cx="976184" cy="2480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5097B7-88A9-9CAF-B289-C81AFCE09425}"/>
              </a:ext>
            </a:extLst>
          </p:cNvPr>
          <p:cNvSpPr/>
          <p:nvPr/>
        </p:nvSpPr>
        <p:spPr>
          <a:xfrm>
            <a:off x="8097342" y="2905738"/>
            <a:ext cx="976184" cy="2480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595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7CA97-C96D-AA5B-9462-90041CC9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624794-022A-FAA7-F50A-0E797564B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05FFE-82D2-88EE-EB50-7398DEDF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B1F97-76CB-8779-18E0-B260E45AB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E24795-794A-C432-A2AA-7F2569FC4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959F99-C0F0-59C1-8744-3C7D5F648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5A7A907-2013-FBE2-D00C-B3C7B9DBE93D}"/>
              </a:ext>
            </a:extLst>
          </p:cNvPr>
          <p:cNvSpPr txBox="1"/>
          <p:nvPr/>
        </p:nvSpPr>
        <p:spPr>
          <a:xfrm>
            <a:off x="3805904" y="725475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Qt5/QML GUI Implementation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441788-51FF-942A-9926-AE327340310B}"/>
              </a:ext>
            </a:extLst>
          </p:cNvPr>
          <p:cNvGrpSpPr/>
          <p:nvPr/>
        </p:nvGrpSpPr>
        <p:grpSpPr>
          <a:xfrm>
            <a:off x="3618854" y="1421155"/>
            <a:ext cx="4960782" cy="2339102"/>
            <a:chOff x="1732547" y="1187140"/>
            <a:chExt cx="4960782" cy="23391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142F96-131D-989C-0832-1701590F320D}"/>
                </a:ext>
              </a:extLst>
            </p:cNvPr>
            <p:cNvSpPr txBox="1"/>
            <p:nvPr/>
          </p:nvSpPr>
          <p:spPr>
            <a:xfrm>
              <a:off x="1732547" y="1187140"/>
              <a:ext cx="4960782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b="1" dirty="0">
                  <a:solidFill>
                    <a:srgbClr val="C00000"/>
                  </a:solidFill>
                </a:rPr>
                <a:t>Architecture and Data Flow :</a:t>
              </a:r>
            </a:p>
            <a:p>
              <a:endParaRPr lang="en-DE" sz="1600" b="1" dirty="0">
                <a:solidFill>
                  <a:srgbClr val="C00000"/>
                </a:solidFill>
              </a:endParaRPr>
            </a:p>
            <a:p>
              <a:r>
                <a:rPr lang="en-GB" sz="1600" dirty="0"/>
                <a:t>[</a:t>
              </a:r>
              <a:r>
                <a:rPr lang="en-GB" sz="1600" b="1" dirty="0"/>
                <a:t>CAN Bus] → [Python Aggregator] → [D-Bus Service]</a:t>
              </a:r>
            </a:p>
            <a:p>
              <a:r>
                <a:rPr lang="en-GB" sz="1600" b="1" dirty="0"/>
                <a:t>                                       </a:t>
              </a:r>
            </a:p>
            <a:p>
              <a:r>
                <a:rPr lang="en-GB" sz="1600" b="1" dirty="0"/>
                <a:t> </a:t>
              </a:r>
            </a:p>
            <a:p>
              <a:r>
                <a:rPr lang="en-GB" sz="1600" b="1" dirty="0"/>
                <a:t>                          [C++ Bridge: </a:t>
              </a:r>
              <a:r>
                <a:rPr lang="en-GB" sz="1600" b="1" dirty="0" err="1"/>
                <a:t>PiRacerBridge</a:t>
              </a:r>
              <a:r>
                <a:rPr lang="en-GB" sz="1600" b="1" dirty="0"/>
                <a:t>]</a:t>
              </a:r>
            </a:p>
            <a:p>
              <a:r>
                <a:rPr lang="en-GB" sz="1600" b="1" dirty="0"/>
                <a:t>                                      </a:t>
              </a:r>
            </a:p>
            <a:p>
              <a:r>
                <a:rPr lang="en-GB" sz="1600" b="1" dirty="0"/>
                <a:t>                                      </a:t>
              </a:r>
            </a:p>
            <a:p>
              <a:r>
                <a:rPr lang="en-GB" sz="1600" b="1" dirty="0"/>
                <a:t>                          [QML GUI: </a:t>
              </a:r>
              <a:r>
                <a:rPr lang="en-GB" sz="1600" b="1" dirty="0" err="1"/>
                <a:t>main.qml</a:t>
              </a:r>
              <a:r>
                <a:rPr lang="en-GB" sz="1600" b="1" dirty="0"/>
                <a:t>]</a:t>
              </a:r>
              <a:endParaRPr lang="en-DE" sz="16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2C0472-4D0E-A458-3BE9-4B3BAA39AA90}"/>
                </a:ext>
              </a:extLst>
            </p:cNvPr>
            <p:cNvCxnSpPr/>
            <p:nvPr/>
          </p:nvCxnSpPr>
          <p:spPr>
            <a:xfrm>
              <a:off x="4040706" y="2057096"/>
              <a:ext cx="0" cy="38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27AFFB-AC27-BABE-9CBD-0946124F0897}"/>
                </a:ext>
              </a:extLst>
            </p:cNvPr>
            <p:cNvCxnSpPr/>
            <p:nvPr/>
          </p:nvCxnSpPr>
          <p:spPr>
            <a:xfrm>
              <a:off x="4040706" y="2770772"/>
              <a:ext cx="0" cy="38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BFB56DF-8C6A-9A3C-8AF7-05C9E208FF70}"/>
              </a:ext>
            </a:extLst>
          </p:cNvPr>
          <p:cNvSpPr txBox="1"/>
          <p:nvPr/>
        </p:nvSpPr>
        <p:spPr>
          <a:xfrm>
            <a:off x="3150910" y="4385150"/>
            <a:ext cx="598401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Key Design Pattern :</a:t>
            </a:r>
          </a:p>
          <a:p>
            <a:pPr algn="ctr"/>
            <a:endParaRPr lang="en-GB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D-Bus signals</a:t>
            </a:r>
            <a:r>
              <a:rPr lang="en-GB" sz="1600" dirty="0"/>
              <a:t> → </a:t>
            </a:r>
            <a:r>
              <a:rPr lang="en-GB" sz="1600" b="1" dirty="0"/>
              <a:t>C++ slots</a:t>
            </a:r>
            <a:r>
              <a:rPr lang="en-GB" sz="1600" dirty="0"/>
              <a:t> → </a:t>
            </a:r>
            <a:r>
              <a:rPr lang="en-GB" sz="1600" b="1" dirty="0"/>
              <a:t>Qt properties</a:t>
            </a:r>
            <a:r>
              <a:rPr lang="en-GB" sz="1600" dirty="0"/>
              <a:t> → </a:t>
            </a:r>
            <a:r>
              <a:rPr lang="en-GB" sz="1600" b="1" dirty="0"/>
              <a:t>QML bindings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Initial value fetch</a:t>
            </a:r>
            <a:r>
              <a:rPr lang="en-GB" sz="1600" dirty="0"/>
              <a:t> via D-Bus methods prevents empty UI on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Change detection</a:t>
            </a:r>
            <a:r>
              <a:rPr lang="en-GB" sz="1600" dirty="0"/>
              <a:t> prevents redundant UI update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291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44050-D4CB-3674-6862-43BA0BB62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1CFAA1-4276-9307-7288-2C2B99317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A7E1EA-E69A-3D83-8E21-71F3EFDB6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5D6F80-2147-A71A-162B-67E9EA4EE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1B315C-47EC-8200-DFAC-FCE931975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66D566-3780-7AC3-5585-4D7A3AA0B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AA4171-339A-D1A7-A0DD-217E9A81C4B6}"/>
              </a:ext>
            </a:extLst>
          </p:cNvPr>
          <p:cNvSpPr txBox="1"/>
          <p:nvPr/>
        </p:nvSpPr>
        <p:spPr>
          <a:xfrm>
            <a:off x="3805904" y="725475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Qt5/QML GUI Implementation 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44A752B4-39F9-39AA-8515-E701BE997F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85977-267A-797B-25DC-ED6B3161C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890" y="1536148"/>
            <a:ext cx="7772400" cy="228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33330-B044-EEC8-F020-1978CDC3D278}"/>
              </a:ext>
            </a:extLst>
          </p:cNvPr>
          <p:cNvSpPr txBox="1"/>
          <p:nvPr/>
        </p:nvSpPr>
        <p:spPr>
          <a:xfrm>
            <a:off x="2979807" y="4474815"/>
            <a:ext cx="5927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Performance Optimizations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GPU-friendly animations</a:t>
            </a:r>
            <a:r>
              <a:rPr lang="en-GB" sz="1600" dirty="0"/>
              <a:t> with easing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Property binding efficiency</a:t>
            </a:r>
            <a:r>
              <a:rPr lang="en-GB" sz="1600" dirty="0"/>
              <a:t> - updates only on actual value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60 FPS rendering</a:t>
            </a:r>
            <a:r>
              <a:rPr lang="en-GB" sz="1600" dirty="0"/>
              <a:t> with smooth transitions (180-400ms timing)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244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EC70F-B962-140F-74F6-6E5A53EE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24C6E8-7FA2-CC80-49AD-73EF2014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FF2D39-0E17-79F4-B0CB-D4C72BE15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419501-D98D-79C9-3D5C-0F70200D8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6E9199-B6F2-1550-166F-86CFCD16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6D1F68-49E2-70F3-5365-5B91B5FBC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7A84DBA-37E9-5BB0-0BAB-CE630E70A269}"/>
              </a:ext>
            </a:extLst>
          </p:cNvPr>
          <p:cNvSpPr txBox="1"/>
          <p:nvPr/>
        </p:nvSpPr>
        <p:spPr>
          <a:xfrm>
            <a:off x="3655091" y="633456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Data communication flow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5D07B55E-69AE-FFFE-F012-ACFDA8D600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ECA4C8-D7B2-98CE-4B72-BB1604EF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550" y="1046551"/>
            <a:ext cx="5556097" cy="515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8249A-E46D-ED7A-B6CD-FFDCE845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DCB762-5398-3190-BFF1-A2ECF7DB8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1EA178-8B32-B6BA-4457-D44849B2D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445209-9D66-6720-6183-A9788A001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8DFC65-E024-9D22-7350-987AEB2D1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5080B8-D36E-5A9C-03E9-4EA16A12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FBF50D4-91E5-CE2C-B240-48EDC6DCD2ED}"/>
              </a:ext>
            </a:extLst>
          </p:cNvPr>
          <p:cNvSpPr txBox="1"/>
          <p:nvPr/>
        </p:nvSpPr>
        <p:spPr>
          <a:xfrm>
            <a:off x="3655091" y="633456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Result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2EF742A-DF6A-28ED-0912-67E3B60DAA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D7306CCF-DF01-4097-A916-4C25A3E105CA_644FD715-E900-42B5-BD62-D30EDF89C13C.mp4">
            <a:hlinkClick r:id="" action="ppaction://media"/>
            <a:extLst>
              <a:ext uri="{FF2B5EF4-FFF2-40B4-BE49-F238E27FC236}">
                <a16:creationId xmlns:a16="http://schemas.microsoft.com/office/drawing/2014/main" id="{FDF33AA3-37F9-1143-C458-FD8A0C11F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3789469" y="-552965"/>
            <a:ext cx="4308261" cy="765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1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20676-B87F-D6A5-C82F-4E38E5228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board with a white text and a ribbon&#10;&#10;AI-generated content may be incorrect.">
            <a:extLst>
              <a:ext uri="{FF2B5EF4-FFF2-40B4-BE49-F238E27FC236}">
                <a16:creationId xmlns:a16="http://schemas.microsoft.com/office/drawing/2014/main" id="{580D6F68-C9B8-22C4-3E38-CDD0FC6C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21" r="1" b="18312"/>
          <a:stretch>
            <a:fillRect/>
          </a:stretch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5" name="AutoShape 6">
            <a:extLst>
              <a:ext uri="{FF2B5EF4-FFF2-40B4-BE49-F238E27FC236}">
                <a16:creationId xmlns:a16="http://schemas.microsoft.com/office/drawing/2014/main" id="{D4E8BAA8-CD1F-2048-CBFE-2892BD6C1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561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 descr="Writing an appointment on a paper agenda">
            <a:extLst>
              <a:ext uri="{FF2B5EF4-FFF2-40B4-BE49-F238E27FC236}">
                <a16:creationId xmlns:a16="http://schemas.microsoft.com/office/drawing/2014/main" id="{D505F66A-23CD-443B-88AD-48B16CD8E0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alphaModFix amt="25000"/>
          </a:blip>
          <a:srcRect t="21496" r="1" b="1"/>
          <a:stretch>
            <a:fillRect/>
          </a:stretch>
        </p:blipFill>
        <p:spPr>
          <a:xfrm>
            <a:off x="494930" y="486568"/>
            <a:ext cx="11227442" cy="58832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09481-6C91-0109-46AE-551394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Presentation Agenda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9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C6EEC105-FA5C-94CC-8FAC-BBCC769D0A2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5133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0AFB5-0E98-46A6-C0C6-18170A3E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8B94C5-83C7-835A-6229-08A1A0EF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05A06D-936D-F2AE-5C09-45C2A556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A713B7-5F5A-554C-D857-20EB039DE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4464E3-547C-AE3F-E5D9-2DD1F279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F857F1-5C77-43E8-DE31-3A16BC033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5E135F-3912-E1D9-43F8-C50C0ABAD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491916" y="1210876"/>
          <a:ext cx="9337057" cy="479067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897367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439690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47EE8A5-AC42-F965-83D8-20AC0307EDFB}"/>
              </a:ext>
            </a:extLst>
          </p:cNvPr>
          <p:cNvSpPr txBox="1"/>
          <p:nvPr/>
        </p:nvSpPr>
        <p:spPr>
          <a:xfrm>
            <a:off x="4826153" y="749212"/>
            <a:ext cx="2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Key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5E774-9C04-BCA5-D759-533647C56158}"/>
              </a:ext>
            </a:extLst>
          </p:cNvPr>
          <p:cNvSpPr/>
          <p:nvPr/>
        </p:nvSpPr>
        <p:spPr>
          <a:xfrm>
            <a:off x="1804737" y="1780674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rgbClr val="C00000"/>
              </a:solidFill>
            </a:endParaRPr>
          </a:p>
          <a:p>
            <a:pPr algn="ctr"/>
            <a:r>
              <a:rPr lang="en-DE" b="1" dirty="0">
                <a:solidFill>
                  <a:srgbClr val="C00000"/>
                </a:solidFill>
              </a:rPr>
              <a:t>Real-time Speed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Speed monitoring in cm/s with Kalman Filtering for smooth readings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ED7A4-CEA7-2709-F177-47523B07F8D4}"/>
              </a:ext>
            </a:extLst>
          </p:cNvPr>
          <p:cNvSpPr/>
          <p:nvPr/>
        </p:nvSpPr>
        <p:spPr>
          <a:xfrm>
            <a:off x="6316579" y="177822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Battery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Shows battery percentage with visual indicator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58969-BEC9-977E-D2B9-C9DB04B41BBD}"/>
              </a:ext>
            </a:extLst>
          </p:cNvPr>
          <p:cNvSpPr/>
          <p:nvPr/>
        </p:nvSpPr>
        <p:spPr>
          <a:xfrm>
            <a:off x="1828800" y="315383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Gear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Shows current gear (P/R/N/D)</a:t>
            </a:r>
            <a:endParaRPr lang="en-DE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85C8-7A40-50A4-092B-868E5347E8B3}"/>
              </a:ext>
            </a:extLst>
          </p:cNvPr>
          <p:cNvSpPr/>
          <p:nvPr/>
        </p:nvSpPr>
        <p:spPr>
          <a:xfrm>
            <a:off x="6316579" y="315383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Turn Signal Indicators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Left/right turn signals with blinking animations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311B3-A5CE-88DB-7C72-61FA5F36CC07}"/>
              </a:ext>
            </a:extLst>
          </p:cNvPr>
          <p:cNvSpPr/>
          <p:nvPr/>
        </p:nvSpPr>
        <p:spPr>
          <a:xfrm>
            <a:off x="4169218" y="4576314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rgbClr val="C00000"/>
              </a:solidFill>
            </a:endParaRPr>
          </a:p>
          <a:p>
            <a:pPr algn="ctr"/>
            <a:r>
              <a:rPr lang="en-DE" b="1" dirty="0">
                <a:solidFill>
                  <a:srgbClr val="C00000"/>
                </a:solidFill>
              </a:rPr>
              <a:t>Cross Compilation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Runs on development machine and cross-compiles for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39113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3DF46-96C3-8F84-B949-EFBA2F7D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781CB1-B150-4D84-DEBA-6809226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9B817B-1A0B-3F8C-CE09-5993EA50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ACDA48-8374-6893-2D2F-C3C582B2F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8EABBC-2831-97E0-0F9C-1B79A409B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C703B7-305A-302A-5083-2525940BD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7F6523-E0CF-17A4-EE7B-37D286CF0B28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pic>
        <p:nvPicPr>
          <p:cNvPr id="1028" name="Picture 4" descr="Raspberry Pi 4 B | 4GB RAM | Single Board Computer | 4x1.8 GHz CPU | W">
            <a:extLst>
              <a:ext uri="{FF2B5EF4-FFF2-40B4-BE49-F238E27FC236}">
                <a16:creationId xmlns:a16="http://schemas.microsoft.com/office/drawing/2014/main" id="{421260FE-5935-5153-0C36-B85C4F11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58" y="1916242"/>
            <a:ext cx="2208868" cy="2210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-Channel CAN-BUS(FD) HAT for Raspberry Pi (MCP2518FD) 103990563 Antratek Electronics">
            <a:extLst>
              <a:ext uri="{FF2B5EF4-FFF2-40B4-BE49-F238E27FC236}">
                <a16:creationId xmlns:a16="http://schemas.microsoft.com/office/drawing/2014/main" id="{0D2C9F2E-1F91-39C0-F5FD-CE139829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97" y="1916242"/>
            <a:ext cx="2210915" cy="2210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.9inch Capacitive Touch Screen LCD, 400×1280, HDMI, IPS, Toughened Glass  Cover">
            <a:extLst>
              <a:ext uri="{FF2B5EF4-FFF2-40B4-BE49-F238E27FC236}">
                <a16:creationId xmlns:a16="http://schemas.microsoft.com/office/drawing/2014/main" id="{8A816F55-22F3-3101-E9E6-67108A7F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483" y="1916241"/>
            <a:ext cx="2947888" cy="2210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DB7AF-9F59-9454-6234-5093A9127EB3}"/>
              </a:ext>
            </a:extLst>
          </p:cNvPr>
          <p:cNvSpPr txBox="1"/>
          <p:nvPr/>
        </p:nvSpPr>
        <p:spPr>
          <a:xfrm>
            <a:off x="1586753" y="4367425"/>
            <a:ext cx="161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Raspberrry Pi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55298-0800-0BCB-5CF6-13C188C9FBE5}"/>
              </a:ext>
            </a:extLst>
          </p:cNvPr>
          <p:cNvSpPr txBox="1"/>
          <p:nvPr/>
        </p:nvSpPr>
        <p:spPr>
          <a:xfrm>
            <a:off x="4386510" y="4367425"/>
            <a:ext cx="182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CAN_BUS HAT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F881D-B81F-0718-F43D-CD8385A33349}"/>
              </a:ext>
            </a:extLst>
          </p:cNvPr>
          <p:cNvSpPr txBox="1"/>
          <p:nvPr/>
        </p:nvSpPr>
        <p:spPr>
          <a:xfrm>
            <a:off x="8044019" y="4367425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7.9inch Display</a:t>
            </a:r>
          </a:p>
        </p:txBody>
      </p:sp>
    </p:spTree>
    <p:extLst>
      <p:ext uri="{BB962C8B-B14F-4D97-AF65-F5344CB8AC3E}">
        <p14:creationId xmlns:p14="http://schemas.microsoft.com/office/powerpoint/2010/main" val="344311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F4DAE-F599-BC9C-725D-EE0BB192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1C14E3-C747-FDBE-952F-2276C188D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EC2035-606D-2E63-829C-0175FC29D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4B5578-9ACD-7804-6B4E-67F1E28EA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6AC41F-14E2-5C50-CF71-8C03DFE3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49893C-F5B5-B431-CF82-41D363725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120B41-AD39-EE43-516A-62AA9E4D19D5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34B8B-DFFA-784E-6517-F77164CB98D7}"/>
              </a:ext>
            </a:extLst>
          </p:cNvPr>
          <p:cNvSpPr txBox="1"/>
          <p:nvPr/>
        </p:nvSpPr>
        <p:spPr>
          <a:xfrm>
            <a:off x="1586753" y="43674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Arduino Uno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0766D-69D3-E706-E2DB-FD126F3822E4}"/>
              </a:ext>
            </a:extLst>
          </p:cNvPr>
          <p:cNvSpPr txBox="1"/>
          <p:nvPr/>
        </p:nvSpPr>
        <p:spPr>
          <a:xfrm>
            <a:off x="4864707" y="4367425"/>
            <a:ext cx="191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CAN_BUS Sheild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32108-F7B3-9E36-D9BF-469814E2D869}"/>
              </a:ext>
            </a:extLst>
          </p:cNvPr>
          <p:cNvSpPr txBox="1"/>
          <p:nvPr/>
        </p:nvSpPr>
        <p:spPr>
          <a:xfrm>
            <a:off x="8044019" y="4367425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Speed Sensor (LM 393)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B6B91-0748-A9B4-05C4-E35F8C71F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358" y="1949102"/>
            <a:ext cx="2871072" cy="2178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 descr="Keyestudio CAN-BUS Shield MCP2551 Chip for Arduino UNO R3 with SD Socket">
            <a:extLst>
              <a:ext uri="{FF2B5EF4-FFF2-40B4-BE49-F238E27FC236}">
                <a16:creationId xmlns:a16="http://schemas.microsoft.com/office/drawing/2014/main" id="{749ABB2B-277E-A788-71FF-4854967F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65" y="1849310"/>
            <a:ext cx="2377637" cy="2377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rduino UNO Rev3 – Vielseitiges Entwicklungsboard mit  ATmega328P-Mikrocontroller, kompatibel mit Arduino IDE, ideal für  Einsteiger und Elektronik-, ...">
            <a:extLst>
              <a:ext uri="{FF2B5EF4-FFF2-40B4-BE49-F238E27FC236}">
                <a16:creationId xmlns:a16="http://schemas.microsoft.com/office/drawing/2014/main" id="{2B788D9C-D315-E9AA-38DF-209AABAF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9" y="1832834"/>
            <a:ext cx="3163329" cy="2372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8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CA48A-48A8-B1CE-B459-5E6EA659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40A1C5-C1B3-F7F3-83A2-386BCF21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1A3EFF-FDC5-1FBF-4770-80454EF1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AB890-63FD-A4D0-AC66-9CF66B416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5C6EFE-3D6E-8541-1A16-3F0B64ACB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4534A1-E4BB-387F-7AAC-E3E279AA7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6777D8-8E5F-5883-28C0-DA608BD726C9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A31-7050-DB81-BF32-659946F2C239}"/>
              </a:ext>
            </a:extLst>
          </p:cNvPr>
          <p:cNvSpPr txBox="1"/>
          <p:nvPr/>
        </p:nvSpPr>
        <p:spPr>
          <a:xfrm>
            <a:off x="2538449" y="5595687"/>
            <a:ext cx="22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PiRacer Standard Kit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E4B13-6617-6C8C-A416-94E7F887B1AB}"/>
              </a:ext>
            </a:extLst>
          </p:cNvPr>
          <p:cNvSpPr txBox="1"/>
          <p:nvPr/>
        </p:nvSpPr>
        <p:spPr>
          <a:xfrm>
            <a:off x="7802314" y="5591053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Joystick</a:t>
            </a:r>
          </a:p>
        </p:txBody>
      </p:sp>
      <p:pic>
        <p:nvPicPr>
          <p:cNvPr id="4" name="Picture 3" descr="A green and black machine with wheels and wires&#10;&#10;AI-generated content may be incorrect.">
            <a:extLst>
              <a:ext uri="{FF2B5EF4-FFF2-40B4-BE49-F238E27FC236}">
                <a16:creationId xmlns:a16="http://schemas.microsoft.com/office/drawing/2014/main" id="{8AE2812C-F6E1-EB29-5ACE-40A4611C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922" y="1354609"/>
            <a:ext cx="3049030" cy="406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black video game controller&#10;&#10;AI-generated content may be incorrect.">
            <a:extLst>
              <a:ext uri="{FF2B5EF4-FFF2-40B4-BE49-F238E27FC236}">
                <a16:creationId xmlns:a16="http://schemas.microsoft.com/office/drawing/2014/main" id="{4A5C6269-E5F5-BD8C-9573-C83A1D8CE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137" y="1432720"/>
            <a:ext cx="2245815" cy="3992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29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95088-4C47-8508-9F38-7D41A0220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BAB2DC-A388-7AD1-6174-02D99AD16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9D8E1-5799-1FE6-3C74-F5B930BF7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3C5759-F6A1-D2F3-9120-B5F5257A8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DFC76B-1968-B3BA-FB07-49DE7B0F9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8C95DF-A1EE-61D4-2844-4A9AAB87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BC3F71-99CE-77FA-9C14-E256D04D6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9229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491916" y="1210876"/>
          <a:ext cx="9337057" cy="479067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897367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439690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A2F5073-CC40-2325-BB4D-4C014525D6E2}"/>
              </a:ext>
            </a:extLst>
          </p:cNvPr>
          <p:cNvSpPr txBox="1"/>
          <p:nvPr/>
        </p:nvSpPr>
        <p:spPr>
          <a:xfrm>
            <a:off x="4826153" y="749212"/>
            <a:ext cx="2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System Overview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F2B530-E377-D0D1-623B-BB79C5CE1EAF}"/>
              </a:ext>
            </a:extLst>
          </p:cNvPr>
          <p:cNvSpPr/>
          <p:nvPr/>
        </p:nvSpPr>
        <p:spPr>
          <a:xfrm>
            <a:off x="1624263" y="2021305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Arduino</a:t>
            </a:r>
            <a:br>
              <a:rPr lang="en-DE" b="1" dirty="0">
                <a:solidFill>
                  <a:schemeClr val="tx1"/>
                </a:solidFill>
              </a:rPr>
            </a:br>
            <a:r>
              <a:rPr lang="en-DE" b="1" dirty="0">
                <a:solidFill>
                  <a:schemeClr val="tx1"/>
                </a:solidFill>
              </a:rPr>
              <a:t>(sensors)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44FCEC-880A-AB76-E690-DB55B9C3F047}"/>
              </a:ext>
            </a:extLst>
          </p:cNvPr>
          <p:cNvSpPr/>
          <p:nvPr/>
        </p:nvSpPr>
        <p:spPr>
          <a:xfrm>
            <a:off x="3973772" y="2033337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CAN Bus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40ADF0-A341-2326-FF8A-07814B943A62}"/>
              </a:ext>
            </a:extLst>
          </p:cNvPr>
          <p:cNvSpPr/>
          <p:nvPr/>
        </p:nvSpPr>
        <p:spPr>
          <a:xfrm>
            <a:off x="6323282" y="2033337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D-Bus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76131-D735-CF98-BA52-B389B526E027}"/>
              </a:ext>
            </a:extLst>
          </p:cNvPr>
          <p:cNvSpPr/>
          <p:nvPr/>
        </p:nvSpPr>
        <p:spPr>
          <a:xfrm>
            <a:off x="6323282" y="4017444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Remote Control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D40C5C-A497-AF17-8E46-628D1911E3BF}"/>
              </a:ext>
            </a:extLst>
          </p:cNvPr>
          <p:cNvSpPr/>
          <p:nvPr/>
        </p:nvSpPr>
        <p:spPr>
          <a:xfrm>
            <a:off x="8672792" y="2021305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QT5/QML GUI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D7429D-89B5-F52C-F075-3E3B73CAB9E6}"/>
              </a:ext>
            </a:extLst>
          </p:cNvPr>
          <p:cNvCxnSpPr/>
          <p:nvPr/>
        </p:nvCxnSpPr>
        <p:spPr>
          <a:xfrm flipV="1">
            <a:off x="6870032" y="2887579"/>
            <a:ext cx="0" cy="111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8C3E8-01F2-5B74-889D-7FCA44989EB2}"/>
              </a:ext>
            </a:extLst>
          </p:cNvPr>
          <p:cNvCxnSpPr>
            <a:cxnSpLocks/>
          </p:cNvCxnSpPr>
          <p:nvPr/>
        </p:nvCxnSpPr>
        <p:spPr>
          <a:xfrm>
            <a:off x="7362671" y="2887579"/>
            <a:ext cx="0" cy="112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E72745-6713-2F17-2399-6A590FE3DDC4}"/>
              </a:ext>
            </a:extLst>
          </p:cNvPr>
          <p:cNvCxnSpPr/>
          <p:nvPr/>
        </p:nvCxnSpPr>
        <p:spPr>
          <a:xfrm>
            <a:off x="3501189" y="2454442"/>
            <a:ext cx="472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B2B0D0-63C4-0999-75F8-F6AF264A4E17}"/>
              </a:ext>
            </a:extLst>
          </p:cNvPr>
          <p:cNvCxnSpPr>
            <a:cxnSpLocks/>
          </p:cNvCxnSpPr>
          <p:nvPr/>
        </p:nvCxnSpPr>
        <p:spPr>
          <a:xfrm>
            <a:off x="8175869" y="2466474"/>
            <a:ext cx="496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4FFFFC-E388-3FDB-ADE0-E2FC71E67D64}"/>
              </a:ext>
            </a:extLst>
          </p:cNvPr>
          <p:cNvCxnSpPr/>
          <p:nvPr/>
        </p:nvCxnSpPr>
        <p:spPr>
          <a:xfrm>
            <a:off x="5850698" y="2466474"/>
            <a:ext cx="472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1D102-7F92-F3A1-2E8C-FB8D6067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CF47C3-CBCA-308E-F0E2-51295749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7CCA18-5EE8-5CB2-8740-BF587ECF7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E17C3-BB6D-8517-7BFA-05F64E62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76A0EF-8E42-A46C-E537-6A833BA67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950DFF-8FBE-8DC0-2B32-94758B9AE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BEF78A-2C21-4D97-B2F1-626725326936}"/>
              </a:ext>
            </a:extLst>
          </p:cNvPr>
          <p:cNvSpPr txBox="1"/>
          <p:nvPr/>
        </p:nvSpPr>
        <p:spPr>
          <a:xfrm>
            <a:off x="4573490" y="742673"/>
            <a:ext cx="304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Arduino Sensor 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27184-47F9-C549-34FB-80712CFE88D3}"/>
              </a:ext>
            </a:extLst>
          </p:cNvPr>
          <p:cNvSpPr txBox="1"/>
          <p:nvPr/>
        </p:nvSpPr>
        <p:spPr>
          <a:xfrm>
            <a:off x="1491916" y="1237895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Real-time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0320B-357F-046B-7967-4EEED61A1CD9}"/>
              </a:ext>
            </a:extLst>
          </p:cNvPr>
          <p:cNvSpPr/>
          <p:nvPr/>
        </p:nvSpPr>
        <p:spPr>
          <a:xfrm>
            <a:off x="1588168" y="1717809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F0B52-4FD7-5AF2-FEF9-0FA4BA9B43E6}"/>
              </a:ext>
            </a:extLst>
          </p:cNvPr>
          <p:cNvSpPr/>
          <p:nvPr/>
        </p:nvSpPr>
        <p:spPr>
          <a:xfrm>
            <a:off x="1737097" y="269584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3A766-4581-D83B-426A-5DAF10A47B65}"/>
              </a:ext>
            </a:extLst>
          </p:cNvPr>
          <p:cNvSpPr/>
          <p:nvPr/>
        </p:nvSpPr>
        <p:spPr>
          <a:xfrm>
            <a:off x="1881476" y="365991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558C2B-1171-E9B3-947A-F3871C88C90D}"/>
              </a:ext>
            </a:extLst>
          </p:cNvPr>
          <p:cNvSpPr/>
          <p:nvPr/>
        </p:nvSpPr>
        <p:spPr>
          <a:xfrm>
            <a:off x="2025855" y="462398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E5CA-69BA-E0CC-5C94-0494F4544589}"/>
              </a:ext>
            </a:extLst>
          </p:cNvPr>
          <p:cNvSpPr txBox="1"/>
          <p:nvPr/>
        </p:nvSpPr>
        <p:spPr>
          <a:xfrm>
            <a:off x="1881476" y="1799076"/>
            <a:ext cx="32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Setup CAN Controller</a:t>
            </a:r>
          </a:p>
          <a:p>
            <a:r>
              <a:rPr lang="en-DE" sz="1400" b="1" dirty="0"/>
              <a:t>Configure MCP2515 for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A05E9-A06D-7A51-97CC-5D31B39FB7F0}"/>
              </a:ext>
            </a:extLst>
          </p:cNvPr>
          <p:cNvSpPr txBox="1"/>
          <p:nvPr/>
        </p:nvSpPr>
        <p:spPr>
          <a:xfrm>
            <a:off x="2025855" y="2818324"/>
            <a:ext cx="2767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Configure Speed Sensor</a:t>
            </a:r>
          </a:p>
          <a:p>
            <a:r>
              <a:rPr lang="en-DE" sz="1400" b="1" dirty="0"/>
              <a:t>Set up encoder interrupt handling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39C50-3B9F-0FAC-7996-21145FA70462}"/>
              </a:ext>
            </a:extLst>
          </p:cNvPr>
          <p:cNvSpPr txBox="1"/>
          <p:nvPr/>
        </p:nvSpPr>
        <p:spPr>
          <a:xfrm>
            <a:off x="2170234" y="3800664"/>
            <a:ext cx="1952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Calculate Speed</a:t>
            </a:r>
          </a:p>
          <a:p>
            <a:r>
              <a:rPr lang="en-DE" sz="1400" b="1" dirty="0"/>
              <a:t>Process encoder pulses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C9A6BE-12A3-2496-D776-233612062F6A}"/>
              </a:ext>
            </a:extLst>
          </p:cNvPr>
          <p:cNvSpPr txBox="1"/>
          <p:nvPr/>
        </p:nvSpPr>
        <p:spPr>
          <a:xfrm>
            <a:off x="2286540" y="4794888"/>
            <a:ext cx="398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Send Data</a:t>
            </a:r>
          </a:p>
          <a:p>
            <a:r>
              <a:rPr lang="en-DE" sz="1400" b="1" dirty="0"/>
              <a:t>Transmit speed via CAN (ID: 0x100) every 50ms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B8216E1D-45E9-57BF-AF7B-BEDDED0D4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310" y="1358538"/>
            <a:ext cx="3540888" cy="35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2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EB133F-9874-91C9-CAE9-B3E107ED8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43341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369516" y="875764"/>
          <a:ext cx="9459457" cy="512579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09131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550326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97C49-A7B9-A592-90B4-F42BCD43ED6C}"/>
              </a:ext>
            </a:extLst>
          </p:cNvPr>
          <p:cNvGrpSpPr/>
          <p:nvPr/>
        </p:nvGrpSpPr>
        <p:grpSpPr>
          <a:xfrm>
            <a:off x="2181791" y="989255"/>
            <a:ext cx="7825241" cy="5385697"/>
            <a:chOff x="2170679" y="736151"/>
            <a:chExt cx="7825241" cy="5385697"/>
          </a:xfrm>
        </p:grpSpPr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C26F220C-19B6-5107-2339-A7485C47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6080" y="736151"/>
              <a:ext cx="7799840" cy="538569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A305DE-E37D-3E1F-414B-CFCDF663EA60}"/>
                </a:ext>
              </a:extLst>
            </p:cNvPr>
            <p:cNvSpPr txBox="1"/>
            <p:nvPr/>
          </p:nvSpPr>
          <p:spPr>
            <a:xfrm>
              <a:off x="2170679" y="4559121"/>
              <a:ext cx="2454518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CAN Thread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Receive speed, </a:t>
              </a:r>
              <a:r>
                <a:rPr lang="en-DE" sz="1100" b="1" dirty="0">
                  <a:solidFill>
                    <a:srgbClr val="C00000"/>
                  </a:solidFill>
                </a:rPr>
                <a:t>apply Kalman Filter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FD0611-7962-5850-FABB-41C51036A28B}"/>
                </a:ext>
              </a:extLst>
            </p:cNvPr>
            <p:cNvSpPr txBox="1"/>
            <p:nvPr/>
          </p:nvSpPr>
          <p:spPr>
            <a:xfrm>
              <a:off x="4104860" y="1567373"/>
              <a:ext cx="214193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Battery Thread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Poll INA219 sensor every second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5C5D6C-2FEA-CCDD-15C1-4C08955AC0C7}"/>
                </a:ext>
              </a:extLst>
            </p:cNvPr>
            <p:cNvSpPr txBox="1"/>
            <p:nvPr/>
          </p:nvSpPr>
          <p:spPr>
            <a:xfrm>
              <a:off x="5763789" y="4559121"/>
              <a:ext cx="2500172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D-BUS Methods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Handle Gear and Turn Signals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69DA71-2BAF-230B-08AF-70B2FA614F47}"/>
                </a:ext>
              </a:extLst>
            </p:cNvPr>
            <p:cNvSpPr txBox="1"/>
            <p:nvPr/>
          </p:nvSpPr>
          <p:spPr>
            <a:xfrm>
              <a:off x="7848102" y="1567373"/>
              <a:ext cx="1634550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Signal Emissions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Emits updates to GUI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223BB8-FBF6-5472-BA70-6D35C3BDC10A}"/>
              </a:ext>
            </a:extLst>
          </p:cNvPr>
          <p:cNvSpPr txBox="1"/>
          <p:nvPr/>
        </p:nvSpPr>
        <p:spPr>
          <a:xfrm>
            <a:off x="5271977" y="749212"/>
            <a:ext cx="214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D-Bus Service</a:t>
            </a:r>
          </a:p>
        </p:txBody>
      </p:sp>
    </p:spTree>
    <p:extLst>
      <p:ext uri="{BB962C8B-B14F-4D97-AF65-F5344CB8AC3E}">
        <p14:creationId xmlns:p14="http://schemas.microsoft.com/office/powerpoint/2010/main" val="3603082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2758</TotalTime>
  <Words>501</Words>
  <Application>Microsoft Macintosh PowerPoint</Application>
  <PresentationFormat>Widescreen</PresentationFormat>
  <Paragraphs>123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Garamond</vt:lpstr>
      <vt:lpstr>Organic</vt:lpstr>
      <vt:lpstr>DES: Instrument Cluster</vt:lpstr>
      <vt:lpstr>Presentation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Saicharan Sathyam</dc:creator>
  <cp:lastModifiedBy>Saicharan Sathyam</cp:lastModifiedBy>
  <cp:revision>10</cp:revision>
  <dcterms:created xsi:type="dcterms:W3CDTF">2025-08-31T19:17:10Z</dcterms:created>
  <dcterms:modified xsi:type="dcterms:W3CDTF">2025-09-02T17:19:14Z</dcterms:modified>
</cp:coreProperties>
</file>